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47"/>
  </p:notesMasterIdLst>
  <p:handoutMasterIdLst>
    <p:handoutMasterId r:id="rId48"/>
  </p:handoutMasterIdLst>
  <p:sldIdLst>
    <p:sldId id="317" r:id="rId2"/>
    <p:sldId id="268" r:id="rId3"/>
    <p:sldId id="333" r:id="rId4"/>
    <p:sldId id="334" r:id="rId5"/>
    <p:sldId id="335" r:id="rId6"/>
    <p:sldId id="336" r:id="rId7"/>
    <p:sldId id="337" r:id="rId8"/>
    <p:sldId id="338" r:id="rId9"/>
    <p:sldId id="339" r:id="rId10"/>
    <p:sldId id="274"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72" r:id="rId37"/>
    <p:sldId id="365" r:id="rId38"/>
    <p:sldId id="366" r:id="rId39"/>
    <p:sldId id="367" r:id="rId40"/>
    <p:sldId id="368" r:id="rId41"/>
    <p:sldId id="369" r:id="rId42"/>
    <p:sldId id="370" r:id="rId43"/>
    <p:sldId id="371" r:id="rId44"/>
    <p:sldId id="308" r:id="rId45"/>
    <p:sldId id="309" r:id="rId46"/>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812">
          <p15:clr>
            <a:srgbClr val="A4A3A4"/>
          </p15:clr>
        </p15:guide>
        <p15:guide id="3" orient="horz" pos="3014">
          <p15:clr>
            <a:srgbClr val="A4A3A4"/>
          </p15:clr>
        </p15:guide>
        <p15:guide id="4" orient="horz" pos="279">
          <p15:clr>
            <a:srgbClr val="A4A3A4"/>
          </p15:clr>
        </p15:guide>
        <p15:guide id="5" orient="horz" pos="1730">
          <p15:clr>
            <a:srgbClr val="A4A3A4"/>
          </p15:clr>
        </p15:guide>
        <p15:guide id="6" orient="horz" pos="536">
          <p15:clr>
            <a:srgbClr val="A4A3A4"/>
          </p15:clr>
        </p15:guide>
        <p15:guide id="7" orient="horz" pos="325">
          <p15:clr>
            <a:srgbClr val="A4A3A4"/>
          </p15:clr>
        </p15:guide>
        <p15:guide id="8" orient="horz" pos="1529">
          <p15:clr>
            <a:srgbClr val="A4A3A4"/>
          </p15:clr>
        </p15:guide>
        <p15:guide id="9" pos="1763">
          <p15:clr>
            <a:srgbClr val="A4A3A4"/>
          </p15:clr>
        </p15:guide>
        <p15:guide id="10" pos="5524">
          <p15:clr>
            <a:srgbClr val="A4A3A4"/>
          </p15:clr>
        </p15:guide>
        <p15:guide id="11" pos="5180">
          <p15:clr>
            <a:srgbClr val="A4A3A4"/>
          </p15:clr>
        </p15:guide>
        <p15:guide id="12" pos="226">
          <p15:clr>
            <a:srgbClr val="A4A3A4"/>
          </p15:clr>
        </p15:guide>
        <p15:guide id="13" pos="593">
          <p15:clr>
            <a:srgbClr val="A4A3A4"/>
          </p15:clr>
        </p15:guide>
        <p15:guide id="14" pos="675">
          <p15:clr>
            <a:srgbClr val="A4A3A4"/>
          </p15:clr>
        </p15:guide>
        <p15:guide id="15" pos="1037">
          <p15:clr>
            <a:srgbClr val="A4A3A4"/>
          </p15:clr>
        </p15:guide>
        <p15:guide id="16" pos="11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eev Sharma" initials="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9B1BA"/>
    <a:srgbClr val="C7EDF6"/>
    <a:srgbClr val="003359"/>
    <a:srgbClr val="F12C3E"/>
    <a:srgbClr val="EEABB2"/>
    <a:srgbClr val="D0ECF3"/>
    <a:srgbClr val="F7A0A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4" autoAdjust="0"/>
    <p:restoredTop sz="53702" autoAdjust="0"/>
  </p:normalViewPr>
  <p:slideViewPr>
    <p:cSldViewPr snapToGrid="0">
      <p:cViewPr varScale="1">
        <p:scale>
          <a:sx n="140" d="100"/>
          <a:sy n="140" d="100"/>
        </p:scale>
        <p:origin x="3216" y="176"/>
      </p:cViewPr>
      <p:guideLst>
        <p:guide orient="horz" pos="1620"/>
        <p:guide orient="horz" pos="1812"/>
        <p:guide orient="horz" pos="3014"/>
        <p:guide orient="horz" pos="279"/>
        <p:guide orient="horz" pos="1730"/>
        <p:guide orient="horz" pos="536"/>
        <p:guide orient="horz" pos="325"/>
        <p:guide orient="horz" pos="1529"/>
        <p:guide pos="1763"/>
        <p:guide pos="5524"/>
        <p:guide pos="5180"/>
        <p:guide pos="226"/>
        <p:guide pos="593"/>
        <p:guide pos="675"/>
        <p:guide pos="1037"/>
        <p:guide pos="1122"/>
      </p:guideLst>
    </p:cSldViewPr>
  </p:slideViewPr>
  <p:outlineViewPr>
    <p:cViewPr>
      <p:scale>
        <a:sx n="33" d="100"/>
        <a:sy n="33" d="100"/>
      </p:scale>
      <p:origin x="0" y="0"/>
    </p:cViewPr>
  </p:outlineViewPr>
  <p:notesTextViewPr>
    <p:cViewPr>
      <p:scale>
        <a:sx n="3" d="2"/>
        <a:sy n="3" d="2"/>
      </p:scale>
      <p:origin x="0" y="0"/>
    </p:cViewPr>
  </p:notesTextViewPr>
  <p:sorterViewPr>
    <p:cViewPr>
      <p:scale>
        <a:sx n="171" d="100"/>
        <a:sy n="171" d="100"/>
      </p:scale>
      <p:origin x="0" y="0"/>
    </p:cViewPr>
  </p:sorterViewPr>
  <p:notesViewPr>
    <p:cSldViewPr snapToGrid="0">
      <p:cViewPr varScale="1">
        <p:scale>
          <a:sx n="156" d="100"/>
          <a:sy n="156" d="100"/>
        </p:scale>
        <p:origin x="-640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C11BDD-5E13-2A4B-BFE0-48E2CBF200FD}" type="datetimeFigureOut">
              <a:rPr lang="en-US" smtClean="0"/>
              <a:t>4/18/17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5FA93A-7426-6743-BB30-4944575E6DCD}" type="slidenum">
              <a:rPr lang="en-US" smtClean="0"/>
              <a:t>‹#›</a:t>
            </a:fld>
            <a:endParaRPr lang="en-US"/>
          </a:p>
        </p:txBody>
      </p:sp>
    </p:spTree>
    <p:extLst>
      <p:ext uri="{BB962C8B-B14F-4D97-AF65-F5344CB8AC3E}">
        <p14:creationId xmlns:p14="http://schemas.microsoft.com/office/powerpoint/2010/main" val="1230439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Verdana"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Verdana" charset="0"/>
                <a:ea typeface="ＭＳ Ｐゴシック" charset="0"/>
                <a:cs typeface="ＭＳ Ｐゴシック" charset="0"/>
              </a:defRPr>
            </a:lvl1pPr>
          </a:lstStyle>
          <a:p>
            <a:pPr>
              <a:defRPr/>
            </a:pPr>
            <a:fld id="{B84587A3-9A67-DC47-9654-197E4D1CC848}" type="datetimeFigureOut">
              <a:rPr lang="en-US"/>
              <a:pPr>
                <a:defRPr/>
              </a:pPr>
              <a:t>4/18/17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Verdana"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A80BF06-248F-9344-9C51-3378EEBF8FFB}" type="slidenum">
              <a:rPr lang="en-US" altLang="en-US"/>
              <a:pPr/>
              <a:t>‹#›</a:t>
            </a:fld>
            <a:endParaRPr lang="en-US" altLang="en-US"/>
          </a:p>
        </p:txBody>
      </p:sp>
    </p:spTree>
    <p:extLst>
      <p:ext uri="{BB962C8B-B14F-4D97-AF65-F5344CB8AC3E}">
        <p14:creationId xmlns:p14="http://schemas.microsoft.com/office/powerpoint/2010/main" val="6834453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ENCOUNTER 18</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GB" dirty="0" smtClean="0"/>
              <a:t>REVIEW STUDENT PROGRESS</a:t>
            </a:r>
          </a:p>
          <a:p>
            <a:pPr marL="171450" indent="-171450" eaLnBrk="1" fontAlgn="auto" hangingPunct="1">
              <a:spcBef>
                <a:spcPts val="0"/>
              </a:spcBef>
              <a:spcAft>
                <a:spcPts val="0"/>
              </a:spcAft>
              <a:buFont typeface="Arial" charset="0"/>
              <a:buChar char="•"/>
              <a:defRPr/>
            </a:pPr>
            <a:r>
              <a:rPr lang="en-US" dirty="0" smtClean="0"/>
              <a:t>Check for last Encounter attendance. </a:t>
            </a:r>
          </a:p>
          <a:p>
            <a:pPr marL="171450" indent="-171450" eaLnBrk="1" fontAlgn="auto" hangingPunct="1">
              <a:spcBef>
                <a:spcPts val="0"/>
              </a:spcBef>
              <a:spcAft>
                <a:spcPts val="0"/>
              </a:spcAft>
              <a:buFont typeface="Arial" charset="0"/>
              <a:buChar char="•"/>
              <a:defRPr/>
            </a:pPr>
            <a:r>
              <a:rPr lang="en-US" dirty="0" smtClean="0"/>
              <a:t>Check for last Speaking Center attendance and time spent. </a:t>
            </a:r>
          </a:p>
          <a:p>
            <a:pPr marL="171450" indent="-171450" eaLnBrk="1" fontAlgn="auto" hangingPunct="1">
              <a:spcBef>
                <a:spcPts val="0"/>
              </a:spcBef>
              <a:spcAft>
                <a:spcPts val="0"/>
              </a:spcAft>
              <a:buFont typeface="Arial" charset="0"/>
              <a:buChar char="•"/>
              <a:defRPr/>
            </a:pPr>
            <a:r>
              <a:rPr lang="en-US" dirty="0" smtClean="0"/>
              <a:t>Check that Lesson 3 has been completed. </a:t>
            </a:r>
          </a:p>
          <a:p>
            <a:pPr marL="171450" indent="-171450" eaLnBrk="1" fontAlgn="auto" hangingPunct="1">
              <a:spcBef>
                <a:spcPts val="0"/>
              </a:spcBef>
              <a:spcAft>
                <a:spcPts val="0"/>
              </a:spcAft>
              <a:buFont typeface="Arial" charset="0"/>
              <a:buChar char="•"/>
              <a:defRPr/>
            </a:pPr>
            <a:r>
              <a:rPr lang="en-GB" dirty="0" smtClean="0"/>
              <a:t>Prepare general comments on Student attendance, study habits, and overall progress.</a:t>
            </a: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VIDEO SUMMARY</a:t>
            </a:r>
          </a:p>
          <a:p>
            <a:pPr eaLnBrk="1" fontAlgn="auto" hangingPunct="1">
              <a:spcBef>
                <a:spcPts val="0"/>
              </a:spcBef>
              <a:spcAft>
                <a:spcPts val="0"/>
              </a:spcAft>
              <a:defRPr/>
            </a:pPr>
            <a:r>
              <a:rPr lang="en-US" dirty="0" err="1" smtClean="0"/>
              <a:t>Shen</a:t>
            </a:r>
            <a:r>
              <a:rPr lang="en-US" dirty="0" smtClean="0"/>
              <a:t> is feeling nervous about his acting classes, so Benny advises him to dress like a famous actor so that he can feel more confident. </a:t>
            </a:r>
            <a:r>
              <a:rPr lang="en-US" dirty="0" err="1" smtClean="0"/>
              <a:t>Shen</a:t>
            </a:r>
            <a:r>
              <a:rPr lang="en-US" dirty="0" smtClean="0"/>
              <a:t> goes to his first class and makes a good impression on the teacher.</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At the restaurant, </a:t>
            </a:r>
            <a:r>
              <a:rPr lang="en-US" dirty="0" err="1" smtClean="0"/>
              <a:t>Sofi</a:t>
            </a:r>
            <a:r>
              <a:rPr lang="en-US" dirty="0" smtClean="0"/>
              <a:t> asks Danielle for her opinions on some new dishes she has made. They gossip about </a:t>
            </a:r>
            <a:r>
              <a:rPr lang="en-US" dirty="0" err="1" smtClean="0"/>
              <a:t>Nadi</a:t>
            </a:r>
            <a:r>
              <a:rPr lang="en-US" dirty="0" smtClean="0"/>
              <a:t> and discuss why they do not like her.</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err="1" smtClean="0"/>
              <a:t>Khae</a:t>
            </a:r>
            <a:r>
              <a:rPr lang="en-US" dirty="0" smtClean="0"/>
              <a:t>, Marco, and </a:t>
            </a:r>
            <a:r>
              <a:rPr lang="en-US" dirty="0" err="1" smtClean="0"/>
              <a:t>Aanya</a:t>
            </a:r>
            <a:r>
              <a:rPr lang="en-US" dirty="0" smtClean="0"/>
              <a:t> are trying to brainstorm ideas for their business projects, but they are not having much luck. They decide to take a break, but they cannot agree on what to do. In the end, they stay at </a:t>
            </a:r>
            <a:r>
              <a:rPr lang="en-US" dirty="0" err="1" smtClean="0"/>
              <a:t>Khae's</a:t>
            </a:r>
            <a:r>
              <a:rPr lang="en-US" dirty="0" smtClean="0"/>
              <a:t> apartment and watch a movie.</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VOCABULARY OBJECTIVES</a:t>
            </a:r>
          </a:p>
          <a:p>
            <a:pPr marL="171450" indent="-171450" defTabSz="457200" eaLnBrk="1" fontAlgn="auto" hangingPunct="1">
              <a:spcBef>
                <a:spcPts val="0"/>
              </a:spcBef>
              <a:spcAft>
                <a:spcPts val="0"/>
              </a:spcAft>
              <a:buFont typeface="Arial"/>
              <a:buChar char="•"/>
              <a:defRPr/>
            </a:pPr>
            <a:r>
              <a:rPr lang="en-US" dirty="0" smtClean="0"/>
              <a:t>Can name a few common sports and hobbies (</a:t>
            </a:r>
            <a:r>
              <a:rPr lang="en-US" i="1" dirty="0" smtClean="0"/>
              <a:t>exercise; golf; museum; play; basketball; cricket; cycling; park; pool, run; swimming; tennis; walk</a:t>
            </a:r>
            <a:r>
              <a:rPr lang="en-US" dirty="0" smtClean="0"/>
              <a:t>)</a:t>
            </a:r>
          </a:p>
          <a:p>
            <a:pPr marL="171450" indent="-171450" defTabSz="457200" eaLnBrk="1" fontAlgn="auto" hangingPunct="1">
              <a:spcBef>
                <a:spcPts val="0"/>
              </a:spcBef>
              <a:spcAft>
                <a:spcPts val="0"/>
              </a:spcAft>
              <a:buFont typeface="Arial"/>
              <a:buChar char="•"/>
              <a:defRPr/>
            </a:pPr>
            <a:r>
              <a:rPr lang="en-US" dirty="0" smtClean="0"/>
              <a:t>Can use some basic language related to expressing an opinion (</a:t>
            </a:r>
            <a:r>
              <a:rPr lang="en-US" i="1" dirty="0" smtClean="0"/>
              <a:t>awesome; bad; boring, cool; favorite; funny; great; nice; old; sure; ugly; weird</a:t>
            </a:r>
            <a:r>
              <a:rPr lang="en-US" dirty="0" smtClean="0"/>
              <a: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GRAMMAR OBJECTIVES</a:t>
            </a:r>
          </a:p>
          <a:p>
            <a:pPr marL="171450" indent="-171450" defTabSz="457200" eaLnBrk="1" fontAlgn="auto" hangingPunct="1">
              <a:spcBef>
                <a:spcPts val="0"/>
              </a:spcBef>
              <a:spcAft>
                <a:spcPts val="0"/>
              </a:spcAft>
              <a:buFont typeface="Arial" charset="0"/>
              <a:buChar char="•"/>
              <a:defRPr/>
            </a:pPr>
            <a:r>
              <a:rPr lang="en-US" dirty="0" smtClean="0"/>
              <a:t>Can express very basic contrast using </a:t>
            </a:r>
            <a:r>
              <a:rPr lang="en-US" i="1" dirty="0" smtClean="0"/>
              <a:t>but</a:t>
            </a:r>
            <a:r>
              <a:rPr lang="en-US" dirty="0" smtClean="0"/>
              <a:t> (</a:t>
            </a:r>
            <a:r>
              <a:rPr lang="en-US" i="1" dirty="0" smtClean="0"/>
              <a:t>I like TV shows, but Marco likes movies.</a:t>
            </a:r>
            <a:r>
              <a:rPr lang="en-US" dirty="0" smtClean="0"/>
              <a:t>)</a:t>
            </a:r>
          </a:p>
          <a:p>
            <a:pPr marL="171450" indent="-171450" eaLnBrk="1" fontAlgn="auto" hangingPunct="1">
              <a:spcBef>
                <a:spcPts val="0"/>
              </a:spcBef>
              <a:spcAft>
                <a:spcPts val="0"/>
              </a:spcAft>
              <a:buFont typeface="Arial" charset="0"/>
              <a:buChar char="•"/>
              <a:defRPr/>
            </a:pPr>
            <a:r>
              <a:rPr lang="en-US" dirty="0" smtClean="0"/>
              <a:t>Can name a limited number of activities with </a:t>
            </a:r>
            <a:r>
              <a:rPr lang="en-US" i="1" dirty="0" smtClean="0"/>
              <a:t>do</a:t>
            </a:r>
            <a:r>
              <a:rPr lang="en-US" dirty="0" smtClean="0"/>
              <a:t>, </a:t>
            </a:r>
            <a:r>
              <a:rPr lang="en-US" i="1" dirty="0" smtClean="0"/>
              <a:t>go</a:t>
            </a:r>
            <a:r>
              <a:rPr lang="en-US" dirty="0" smtClean="0"/>
              <a:t> and </a:t>
            </a:r>
            <a:r>
              <a:rPr lang="en-US" i="1" dirty="0" smtClean="0"/>
              <a:t>play</a:t>
            </a:r>
            <a:r>
              <a:rPr lang="en-US" dirty="0" smtClean="0"/>
              <a:t> (</a:t>
            </a:r>
            <a:r>
              <a:rPr lang="en-US" i="1" dirty="0" smtClean="0"/>
              <a:t>We can play football.</a:t>
            </a:r>
            <a:r>
              <a:rPr lang="en-US" dirty="0" smtClean="0"/>
              <a:t>)</a:t>
            </a:r>
          </a:p>
          <a:p>
            <a:pPr marL="171450" indent="-171450" defTabSz="457200" eaLnBrk="1" fontAlgn="auto" hangingPunct="1">
              <a:spcBef>
                <a:spcPts val="0"/>
              </a:spcBef>
              <a:spcAft>
                <a:spcPts val="0"/>
              </a:spcAft>
              <a:buFont typeface="Arial" charset="0"/>
              <a:buChar char="•"/>
              <a:defRPr/>
            </a:pPr>
            <a:r>
              <a:rPr lang="en-US" dirty="0" smtClean="0"/>
              <a:t>Can express very basic likes and dislikes with </a:t>
            </a:r>
            <a:r>
              <a:rPr lang="en-US" i="1" dirty="0" smtClean="0"/>
              <a:t>like/love/hate</a:t>
            </a:r>
            <a:r>
              <a:rPr lang="en-US" dirty="0" smtClean="0"/>
              <a:t> + </a:t>
            </a:r>
            <a:r>
              <a:rPr lang="en-US" i="1" dirty="0" smtClean="0"/>
              <a:t>-</a:t>
            </a:r>
            <a:r>
              <a:rPr lang="en-US" i="1" dirty="0" err="1" smtClean="0"/>
              <a:t>ing</a:t>
            </a:r>
            <a:r>
              <a:rPr lang="en-US" dirty="0" smtClean="0"/>
              <a:t> (</a:t>
            </a:r>
            <a:r>
              <a:rPr lang="en-US" i="1" dirty="0" smtClean="0"/>
              <a:t>I love going to museums.</a:t>
            </a:r>
            <a:r>
              <a:rPr lang="en-US" dirty="0" smtClean="0"/>
              <a:t>)</a:t>
            </a:r>
          </a:p>
          <a:p>
            <a:pPr marL="171450" indent="-171450" eaLnBrk="1" fontAlgn="auto" hangingPunct="1">
              <a:spcBef>
                <a:spcPts val="0"/>
              </a:spcBef>
              <a:spcAft>
                <a:spcPts val="0"/>
              </a:spcAft>
              <a:buFont typeface="Arial"/>
              <a:buChar char="•"/>
              <a:defRPr/>
            </a:pPr>
            <a:endParaRPr lang="en-US" dirty="0" smtClean="0"/>
          </a:p>
          <a:p>
            <a:pPr eaLnBrk="1" fontAlgn="auto" hangingPunct="1">
              <a:spcBef>
                <a:spcPts val="0"/>
              </a:spcBef>
              <a:spcAft>
                <a:spcPts val="0"/>
              </a:spcAft>
              <a:defRPr/>
            </a:pPr>
            <a:r>
              <a:rPr lang="en-US" dirty="0" smtClean="0"/>
              <a:t>SPEAKING OBJECTIVES</a:t>
            </a:r>
          </a:p>
          <a:p>
            <a:pPr marL="171450" indent="-171450" defTabSz="457200" eaLnBrk="1" fontAlgn="auto" hangingPunct="1">
              <a:spcBef>
                <a:spcPts val="0"/>
              </a:spcBef>
              <a:spcAft>
                <a:spcPts val="0"/>
              </a:spcAft>
              <a:buFont typeface="Arial" charset="0"/>
              <a:buChar char="•"/>
              <a:defRPr/>
            </a:pPr>
            <a:r>
              <a:rPr lang="en-US" dirty="0" smtClean="0"/>
              <a:t>Can express likes and dislikes about things they have or do in a very limited way (</a:t>
            </a:r>
            <a:r>
              <a:rPr lang="en-US" i="1" dirty="0" smtClean="0"/>
              <a:t>I like cheese.</a:t>
            </a:r>
            <a:r>
              <a:rPr lang="en-US" dirty="0" smtClean="0"/>
              <a:t>) </a:t>
            </a:r>
          </a:p>
          <a:p>
            <a:pPr marL="171450" indent="-171450" eaLnBrk="1" fontAlgn="auto" hangingPunct="1">
              <a:spcBef>
                <a:spcPts val="0"/>
              </a:spcBef>
              <a:spcAft>
                <a:spcPts val="0"/>
              </a:spcAft>
              <a:buFont typeface="Arial" charset="0"/>
              <a:buChar char="•"/>
              <a:defRPr/>
            </a:pPr>
            <a:r>
              <a:rPr lang="en-US" dirty="0" smtClean="0"/>
              <a:t>Can describe a person's likes and dislikes using simple language (</a:t>
            </a:r>
            <a:r>
              <a:rPr lang="en-US" i="1" dirty="0" smtClean="0"/>
              <a:t>She doesn’t like it.</a:t>
            </a:r>
            <a:r>
              <a:rPr lang="en-US" dirty="0" smtClean="0"/>
              <a:t>)</a:t>
            </a:r>
          </a:p>
          <a:p>
            <a:pPr marL="171450" indent="-171450" eaLnBrk="1" fontAlgn="auto" hangingPunct="1">
              <a:spcBef>
                <a:spcPts val="0"/>
              </a:spcBef>
              <a:spcAft>
                <a:spcPts val="0"/>
              </a:spcAft>
              <a:buFont typeface="Arial" charset="0"/>
              <a:buChar char="•"/>
              <a:defRPr/>
            </a:pPr>
            <a:endParaRPr lang="en-US" dirty="0" smtClean="0"/>
          </a:p>
          <a:p>
            <a:pPr marL="171450" indent="-171450" eaLnBrk="1" fontAlgn="auto" hangingPunct="1">
              <a:spcBef>
                <a:spcPts val="0"/>
              </a:spcBef>
              <a:spcAft>
                <a:spcPts val="0"/>
              </a:spcAft>
              <a:buFont typeface="Arial" charset="0"/>
              <a:buNone/>
              <a:defRPr/>
            </a:pPr>
            <a:endParaRPr lang="en-US" dirty="0"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7E92B135-4051-B946-9DF7-93BF54A70C87}" type="slidenum">
              <a:rPr lang="en-US" altLang="en-US">
                <a:latin typeface="Verdana" charset="0"/>
                <a:cs typeface="Arial" charset="0"/>
              </a:rPr>
              <a:pPr>
                <a:spcBef>
                  <a:spcPct val="0"/>
                </a:spcBef>
              </a:pPr>
              <a:t>1</a:t>
            </a:fld>
            <a:endParaRPr lang="en-US" altLang="en-US">
              <a:latin typeface="Verdana" charset="0"/>
              <a:cs typeface="Arial" charset="0"/>
            </a:endParaRPr>
          </a:p>
        </p:txBody>
      </p:sp>
    </p:spTree>
    <p:extLst>
      <p:ext uri="{BB962C8B-B14F-4D97-AF65-F5344CB8AC3E}">
        <p14:creationId xmlns:p14="http://schemas.microsoft.com/office/powerpoint/2010/main" val="235702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2.1 </a:t>
            </a:r>
            <a:r>
              <a:rPr lang="en-GB" dirty="0" smtClean="0"/>
              <a:t>Sports and Hobbies Vocabulary Race</a:t>
            </a:r>
          </a:p>
          <a:p>
            <a:pPr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D76E450-1A16-4F42-AE44-1F77A6B41428}" type="slidenum">
              <a:rPr lang="en-US" altLang="en-US">
                <a:latin typeface="Verdana" charset="0"/>
                <a:cs typeface="Arial" charset="0"/>
              </a:rPr>
              <a:pPr>
                <a:spcBef>
                  <a:spcPct val="0"/>
                </a:spcBef>
              </a:pPr>
              <a:t>10</a:t>
            </a:fld>
            <a:endParaRPr lang="en-US" altLang="en-US">
              <a:latin typeface="Verdana" charset="0"/>
              <a:cs typeface="Arial" charset="0"/>
            </a:endParaRPr>
          </a:p>
        </p:txBody>
      </p:sp>
    </p:spTree>
    <p:extLst>
      <p:ext uri="{BB962C8B-B14F-4D97-AF65-F5344CB8AC3E}">
        <p14:creationId xmlns:p14="http://schemas.microsoft.com/office/powerpoint/2010/main" val="955473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r>
              <a:rPr lang="en-US" altLang="en-US" dirty="0" smtClean="0"/>
              <a:t> (5 min)</a:t>
            </a:r>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OBJECTIVES</a:t>
            </a:r>
          </a:p>
          <a:p>
            <a:pPr marL="171450" indent="-171450" eaLnBrk="1" hangingPunct="1">
              <a:spcBef>
                <a:spcPct val="0"/>
              </a:spcBef>
              <a:buFont typeface="Arial" panose="020B0604020202020204" pitchFamily="34" charset="0"/>
              <a:buChar char="•"/>
              <a:defRPr/>
            </a:pPr>
            <a:r>
              <a:rPr lang="en-US" altLang="en-US" dirty="0" smtClean="0"/>
              <a:t>Can use some basic language related to expressing an opinion (</a:t>
            </a:r>
            <a:r>
              <a:rPr lang="en-US" altLang="en-US" i="1" dirty="0" smtClean="0"/>
              <a:t>awesome; bad; boring, cool; favorite; funny; great; nice; old; sure; ugly; weird</a:t>
            </a:r>
            <a:r>
              <a:rPr lang="en-US" altLang="en-US" dirty="0" smtClean="0"/>
              <a:t>)</a:t>
            </a:r>
          </a:p>
          <a:p>
            <a:pPr marL="171450" indent="-171450" eaLnBrk="1" hangingPunct="1">
              <a:spcBef>
                <a:spcPct val="0"/>
              </a:spcBef>
              <a:buFont typeface="Arial" panose="020B0604020202020204" pitchFamily="34" charset="0"/>
              <a:buChar char="•"/>
              <a:defRPr/>
            </a:pPr>
            <a:r>
              <a:rPr lang="en-US" altLang="en-US" dirty="0" smtClean="0"/>
              <a:t>Can express very basic contrast using </a:t>
            </a:r>
            <a:r>
              <a:rPr lang="en-US" altLang="en-US" i="1" dirty="0" smtClean="0"/>
              <a:t>but</a:t>
            </a:r>
            <a:r>
              <a:rPr lang="en-US" altLang="en-US" dirty="0" smtClean="0"/>
              <a:t> (</a:t>
            </a:r>
            <a:r>
              <a:rPr lang="en-US" altLang="en-US" i="1" dirty="0" smtClean="0"/>
              <a:t>I like TV shows, but Marco likes movies.</a:t>
            </a:r>
            <a:r>
              <a:rPr lang="en-US" altLang="en-US" dirty="0" smtClean="0"/>
              <a:t>)</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Draw the Students’ attention to the cue at the top of the screen and the image of the golfer.</a:t>
            </a:r>
          </a:p>
          <a:p>
            <a:pPr eaLnBrk="1" hangingPunct="1">
              <a:spcBef>
                <a:spcPct val="0"/>
              </a:spcBef>
              <a:defRPr/>
            </a:pPr>
            <a:r>
              <a:rPr lang="en-US" altLang="en-US" dirty="0" smtClean="0"/>
              <a:t>#2. Elicit the corresponding question. </a:t>
            </a:r>
          </a:p>
          <a:p>
            <a:pPr eaLnBrk="1" hangingPunct="1">
              <a:spcBef>
                <a:spcPct val="0"/>
              </a:spcBef>
              <a:defRPr/>
            </a:pPr>
            <a:r>
              <a:rPr lang="en-US" altLang="en-US" dirty="0" smtClean="0"/>
              <a:t>#3. Reveal the question. [Do you like playing golf?] (Also accept “Do you like golf?”)</a:t>
            </a:r>
          </a:p>
          <a:p>
            <a:pPr eaLnBrk="1" hangingPunct="1">
              <a:spcBef>
                <a:spcPct val="0"/>
              </a:spcBef>
              <a:defRPr/>
            </a:pPr>
            <a:r>
              <a:rPr lang="en-US" altLang="en-US" dirty="0" smtClean="0"/>
              <a:t>#4. Encourage the Students to read the text and fill in the missing words to complete the response.</a:t>
            </a:r>
          </a:p>
          <a:p>
            <a:pPr eaLnBrk="1" hangingPunct="1">
              <a:spcBef>
                <a:spcPct val="0"/>
              </a:spcBef>
              <a:defRPr/>
            </a:pPr>
            <a:r>
              <a:rPr lang="en-US" altLang="en-US" dirty="0" smtClean="0"/>
              <a:t>#5. Reveal the answer. [Yes, I like golf.]</a:t>
            </a:r>
          </a:p>
          <a:p>
            <a:pPr eaLnBrk="1" hangingPunct="1">
              <a:spcBef>
                <a:spcPct val="0"/>
              </a:spcBef>
              <a:defRPr/>
            </a:pPr>
            <a:r>
              <a:rPr lang="en-US" altLang="en-US" dirty="0" smtClean="0"/>
              <a:t>#6. Encourage the Students to read the text and fill in the missing words to complete the response.</a:t>
            </a:r>
          </a:p>
          <a:p>
            <a:pPr eaLnBrk="1" hangingPunct="1">
              <a:spcBef>
                <a:spcPct val="0"/>
              </a:spcBef>
              <a:defRPr/>
            </a:pPr>
            <a:r>
              <a:rPr lang="en-US" altLang="en-US" dirty="0" smtClean="0"/>
              <a:t>#7. Reveal the answer. [No, I don’t like golf.]</a:t>
            </a:r>
          </a:p>
          <a:p>
            <a:pPr eaLnBrk="1" hangingPunct="1">
              <a:spcBef>
                <a:spcPct val="0"/>
              </a:spcBef>
              <a:defRPr/>
            </a:pPr>
            <a:r>
              <a:rPr lang="en-US" altLang="en-US" dirty="0" smtClean="0"/>
              <a:t>#8. Have a Student read the question. [Why or why not?]</a:t>
            </a:r>
          </a:p>
          <a:p>
            <a:pPr eaLnBrk="1" hangingPunct="1">
              <a:spcBef>
                <a:spcPct val="0"/>
              </a:spcBef>
              <a:defRPr/>
            </a:pPr>
            <a:r>
              <a:rPr lang="en-US" altLang="en-US" dirty="0" smtClean="0"/>
              <a:t>#9. Encourage the Students to answer. </a:t>
            </a:r>
          </a:p>
          <a:p>
            <a:pPr eaLnBrk="1" hangingPunct="1">
              <a:spcBef>
                <a:spcPct val="0"/>
              </a:spcBef>
              <a:defRPr/>
            </a:pPr>
            <a:r>
              <a:rPr lang="en-US" altLang="en-US" dirty="0" smtClean="0"/>
              <a:t>#10. Reveal the sample answers. [It’s my favorite sport./It’s boring.]]</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If you have a weaker group, spend more time at this stage, and elicit more target language phrases for giving opinions.</a:t>
            </a:r>
          </a:p>
          <a:p>
            <a:pPr marL="171450" indent="-171450" eaLnBrk="1" hangingPunct="1">
              <a:spcBef>
                <a:spcPct val="0"/>
              </a:spcBef>
              <a:buFont typeface="Arial" panose="020B0604020202020204" pitchFamily="34" charset="0"/>
              <a:buChar char="•"/>
              <a:defRPr/>
            </a:pPr>
            <a:r>
              <a:rPr lang="en-US" altLang="en-US" dirty="0" smtClean="0"/>
              <a:t>Elicit a variety of the target vocabulary.</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1E38E559-90C7-024B-A21E-2F1BC72AE06B}" type="slidenum">
              <a:rPr lang="en-US" altLang="en-US">
                <a:latin typeface="Verdana" charset="0"/>
                <a:cs typeface="Arial" charset="0"/>
              </a:rPr>
              <a:pPr>
                <a:spcBef>
                  <a:spcPct val="0"/>
                </a:spcBef>
              </a:pPr>
              <a:t>11</a:t>
            </a:fld>
            <a:endParaRPr lang="en-US" altLang="en-US">
              <a:latin typeface="Verdana" charset="0"/>
              <a:cs typeface="Arial" charset="0"/>
            </a:endParaRPr>
          </a:p>
        </p:txBody>
      </p:sp>
    </p:spTree>
    <p:extLst>
      <p:ext uri="{BB962C8B-B14F-4D97-AF65-F5344CB8AC3E}">
        <p14:creationId xmlns:p14="http://schemas.microsoft.com/office/powerpoint/2010/main" val="1656914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Draw the Students’ attention to the gapped sentence at the top of the screen. </a:t>
            </a:r>
            <a:r>
              <a:rPr lang="en-GB" altLang="en-US" dirty="0" smtClean="0"/>
              <a:t>Encourage the Students to link both phrases together with “because.”</a:t>
            </a:r>
            <a:r>
              <a:rPr lang="en-US" altLang="en-US" dirty="0" smtClean="0"/>
              <a:t> [I like golf _____ it’s fun.] </a:t>
            </a:r>
            <a:endParaRPr lang="en-GB" altLang="en-US" dirty="0" smtClean="0"/>
          </a:p>
          <a:p>
            <a:pPr eaLnBrk="1" hangingPunct="1">
              <a:spcBef>
                <a:spcPct val="0"/>
              </a:spcBef>
              <a:defRPr/>
            </a:pPr>
            <a:r>
              <a:rPr lang="en-GB" altLang="en-US" dirty="0" smtClean="0"/>
              <a:t>#2. Reveal the answer. [I like golf because it’s fun.]</a:t>
            </a:r>
            <a:endParaRPr lang="en-US" altLang="en-US" dirty="0" smtClean="0"/>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a variety of the target vocabulary.</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351271D3-A183-EE49-8AF2-A8758D20AC8E}" type="slidenum">
              <a:rPr lang="en-US" altLang="en-US">
                <a:latin typeface="Verdana" charset="0"/>
                <a:cs typeface="Arial" charset="0"/>
              </a:rPr>
              <a:pPr>
                <a:spcBef>
                  <a:spcPct val="0"/>
                </a:spcBef>
              </a:pPr>
              <a:t>12</a:t>
            </a:fld>
            <a:endParaRPr lang="en-US" altLang="en-US">
              <a:latin typeface="Verdana" charset="0"/>
              <a:cs typeface="Arial" charset="0"/>
            </a:endParaRPr>
          </a:p>
        </p:txBody>
      </p:sp>
    </p:spTree>
    <p:extLst>
      <p:ext uri="{BB962C8B-B14F-4D97-AF65-F5344CB8AC3E}">
        <p14:creationId xmlns:p14="http://schemas.microsoft.com/office/powerpoint/2010/main" val="186633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statement and question. [I like golf. I don’t like tennis. Can you put these two sentences together?]</a:t>
            </a:r>
          </a:p>
          <a:p>
            <a:pPr eaLnBrk="1" hangingPunct="1">
              <a:spcBef>
                <a:spcPct val="0"/>
              </a:spcBef>
              <a:defRPr/>
            </a:pPr>
            <a:r>
              <a:rPr lang="en-US" altLang="en-US" dirty="0" smtClean="0"/>
              <a:t>#2. Encourage the Students to combine the two statements into one.</a:t>
            </a:r>
          </a:p>
          <a:p>
            <a:pPr eaLnBrk="1" hangingPunct="1">
              <a:spcBef>
                <a:spcPct val="0"/>
              </a:spcBef>
              <a:defRPr/>
            </a:pPr>
            <a:r>
              <a:rPr lang="en-US" altLang="en-US" dirty="0" smtClean="0"/>
              <a:t>#3. Reveal the answer. [</a:t>
            </a:r>
            <a:r>
              <a:rPr lang="en-GB" altLang="en-US" dirty="0" smtClean="0"/>
              <a:t>I like golf, but I don’t like tennis</a:t>
            </a:r>
            <a:r>
              <a:rPr lang="en-US" altLang="en-US" dirty="0" smtClean="0"/>
              <a:t>.]</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a variety of the target vocabulary.</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70521307-4760-CF4B-B217-3C199FB97869}" type="slidenum">
              <a:rPr lang="en-US" altLang="en-US">
                <a:latin typeface="Verdana" charset="0"/>
                <a:cs typeface="Arial" charset="0"/>
              </a:rPr>
              <a:pPr>
                <a:spcBef>
                  <a:spcPct val="0"/>
                </a:spcBef>
              </a:pPr>
              <a:t>13</a:t>
            </a:fld>
            <a:endParaRPr lang="en-US" altLang="en-US">
              <a:latin typeface="Verdana" charset="0"/>
              <a:cs typeface="Arial" charset="0"/>
            </a:endParaRPr>
          </a:p>
        </p:txBody>
      </p:sp>
    </p:spTree>
    <p:extLst>
      <p:ext uri="{BB962C8B-B14F-4D97-AF65-F5344CB8AC3E}">
        <p14:creationId xmlns:p14="http://schemas.microsoft.com/office/powerpoint/2010/main" val="358481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Concept check by having a Student read the statement and question. [Let’s say you like shopping. How can you say that?]</a:t>
            </a:r>
          </a:p>
          <a:p>
            <a:pPr eaLnBrk="1" hangingPunct="1">
              <a:spcBef>
                <a:spcPct val="0"/>
              </a:spcBef>
              <a:defRPr/>
            </a:pPr>
            <a:r>
              <a:rPr lang="en-US" altLang="en-US" dirty="0" smtClean="0"/>
              <a:t>#2. Encourage the Students to answer. </a:t>
            </a:r>
          </a:p>
          <a:p>
            <a:pPr eaLnBrk="1" hangingPunct="1">
              <a:spcBef>
                <a:spcPct val="0"/>
              </a:spcBef>
              <a:defRPr/>
            </a:pPr>
            <a:r>
              <a:rPr lang="en-US" altLang="en-US" dirty="0" smtClean="0"/>
              <a:t>#3. Reveal the sample answer. [I like shopping.]</a:t>
            </a:r>
          </a:p>
          <a:p>
            <a:pPr eaLnBrk="1" hangingPunct="1">
              <a:spcBef>
                <a:spcPct val="0"/>
              </a:spcBef>
              <a:defRPr/>
            </a:pPr>
            <a:r>
              <a:rPr lang="en-US" altLang="en-US" dirty="0" smtClean="0"/>
              <a:t>#4. Have a Student read the question and partial statement. [How can I finish this? I like shopping, but…]</a:t>
            </a:r>
          </a:p>
          <a:p>
            <a:pPr eaLnBrk="1" hangingPunct="1">
              <a:spcBef>
                <a:spcPct val="0"/>
              </a:spcBef>
              <a:defRPr/>
            </a:pPr>
            <a:r>
              <a:rPr lang="en-US" altLang="en-US" dirty="0" smtClean="0"/>
              <a:t>#5. Encourage the Students to answer. </a:t>
            </a:r>
          </a:p>
          <a:p>
            <a:pPr eaLnBrk="1" hangingPunct="1">
              <a:spcBef>
                <a:spcPct val="0"/>
              </a:spcBef>
              <a:defRPr/>
            </a:pPr>
            <a:r>
              <a:rPr lang="en-US" altLang="en-US" dirty="0" smtClean="0"/>
              <a:t>#6. Reveal the sample answer. [I like shopping, but I don’t have any money.]</a:t>
            </a:r>
          </a:p>
          <a:p>
            <a:pPr eaLnBrk="1" hangingPunct="1">
              <a:spcBef>
                <a:spcPct val="0"/>
              </a:spcBef>
              <a:defRPr/>
            </a:pPr>
            <a:endParaRPr lang="en-US" altLang="en-US" dirty="0" smtClean="0"/>
          </a:p>
          <a:p>
            <a:pPr eaLnBrk="1" hangingPunct="1">
              <a:spcBef>
                <a:spcPct val="0"/>
              </a:spcBef>
              <a:defRPr/>
            </a:pPr>
            <a:r>
              <a:rPr lang="en-US"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Elicit target language from each Student.</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4792F6DE-1F1D-EF4E-9CF8-11000068CE97}" type="slidenum">
              <a:rPr lang="en-US" altLang="en-US">
                <a:latin typeface="Verdana" charset="0"/>
                <a:cs typeface="Arial" charset="0"/>
              </a:rPr>
              <a:pPr>
                <a:spcBef>
                  <a:spcPct val="0"/>
                </a:spcBef>
              </a:pPr>
              <a:t>14</a:t>
            </a:fld>
            <a:endParaRPr lang="en-US" altLang="en-US">
              <a:latin typeface="Verdana" charset="0"/>
              <a:cs typeface="Arial" charset="0"/>
            </a:endParaRPr>
          </a:p>
        </p:txBody>
      </p:sp>
    </p:spTree>
    <p:extLst>
      <p:ext uri="{BB962C8B-B14F-4D97-AF65-F5344CB8AC3E}">
        <p14:creationId xmlns:p14="http://schemas.microsoft.com/office/powerpoint/2010/main" val="417939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The Students take turns giving their opinions of the activities they see listed on the screen. Have the Students also provide the reason why they either like or don’t like something. For example,</a:t>
            </a:r>
          </a:p>
          <a:p>
            <a:pPr eaLnBrk="1" hangingPunct="1">
              <a:spcBef>
                <a:spcPct val="0"/>
              </a:spcBef>
              <a:defRPr/>
            </a:pPr>
            <a:r>
              <a:rPr lang="en-US" altLang="en-US" dirty="0" smtClean="0"/>
              <a:t> </a:t>
            </a:r>
          </a:p>
          <a:p>
            <a:pPr eaLnBrk="1" hangingPunct="1">
              <a:spcBef>
                <a:spcPct val="0"/>
              </a:spcBef>
              <a:defRPr/>
            </a:pPr>
            <a:r>
              <a:rPr lang="en-US" altLang="en-US" dirty="0" smtClean="0"/>
              <a:t>	A: Do you like movies or museums?</a:t>
            </a:r>
          </a:p>
          <a:p>
            <a:pPr eaLnBrk="1" hangingPunct="1">
              <a:spcBef>
                <a:spcPct val="0"/>
              </a:spcBef>
              <a:defRPr/>
            </a:pPr>
            <a:r>
              <a:rPr lang="en-US" altLang="en-US" dirty="0" smtClean="0"/>
              <a:t>	B: I love movies, but I don’t like museums.</a:t>
            </a:r>
          </a:p>
          <a:p>
            <a:pPr eaLnBrk="1" hangingPunct="1">
              <a:spcBef>
                <a:spcPct val="0"/>
              </a:spcBef>
              <a:defRPr/>
            </a:pPr>
            <a:r>
              <a:rPr lang="en-US" altLang="en-US" dirty="0" smtClean="0"/>
              <a:t>	A: Why do you like movies?</a:t>
            </a:r>
          </a:p>
          <a:p>
            <a:pPr eaLnBrk="1" hangingPunct="1">
              <a:spcBef>
                <a:spcPct val="0"/>
              </a:spcBef>
              <a:defRPr/>
            </a:pPr>
            <a:r>
              <a:rPr lang="en-US" altLang="en-US" dirty="0" smtClean="0"/>
              <a:t>	B: They’re really fun. </a:t>
            </a:r>
          </a:p>
          <a:p>
            <a:pPr eaLnBrk="1" hangingPunct="1">
              <a:spcBef>
                <a:spcPct val="0"/>
              </a:spcBef>
              <a:defRPr/>
            </a:pPr>
            <a:r>
              <a:rPr lang="en-US" altLang="en-US" dirty="0" smtClean="0"/>
              <a:t>	</a:t>
            </a:r>
            <a:endParaRPr lang="en-US" altLang="en-US" b="1" dirty="0" smtClean="0"/>
          </a:p>
          <a:p>
            <a:pPr eaLnBrk="1" hangingPunct="1">
              <a:spcBef>
                <a:spcPct val="0"/>
              </a:spcBef>
              <a:defRPr/>
            </a:pPr>
            <a:r>
              <a:rPr lang="en-US"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Make sure the Students use full sentences.</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CC5B573-DBF4-2645-9443-1561ED7D3A66}" type="slidenum">
              <a:rPr lang="en-US" altLang="en-US">
                <a:latin typeface="Verdana" charset="0"/>
                <a:cs typeface="Arial" charset="0"/>
              </a:rPr>
              <a:pPr>
                <a:spcBef>
                  <a:spcPct val="0"/>
                </a:spcBef>
              </a:pPr>
              <a:t>15</a:t>
            </a:fld>
            <a:endParaRPr lang="en-US" altLang="en-US">
              <a:latin typeface="Verdana" charset="0"/>
              <a:cs typeface="Arial" charset="0"/>
            </a:endParaRPr>
          </a:p>
        </p:txBody>
      </p:sp>
    </p:spTree>
    <p:extLst>
      <p:ext uri="{BB962C8B-B14F-4D97-AF65-F5344CB8AC3E}">
        <p14:creationId xmlns:p14="http://schemas.microsoft.com/office/powerpoint/2010/main" val="1067774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2.2 </a:t>
            </a:r>
            <a:r>
              <a:rPr lang="en-GB" altLang="en-US" dirty="0" smtClean="0"/>
              <a:t>Expressing Opinions</a:t>
            </a:r>
            <a:endParaRPr lang="en-US" altLang="en-US" dirty="0" smtClean="0"/>
          </a:p>
          <a:p>
            <a:pPr eaLnBrk="1" hangingPunct="1">
              <a:spcBef>
                <a:spcPct val="0"/>
              </a:spcBef>
              <a:defRPr/>
            </a:pPr>
            <a:r>
              <a:rPr lang="en-US" altLang="en-US" dirty="0" smtClean="0"/>
              <a:t>Optional Extension</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Encourage each Student to come up with three different activities that were not discussed throughout this activity (help the Students brainstorm activities if necessary). Then ask each Student to make at least one sentence expressing his/her opinion about each activity.</a:t>
            </a:r>
          </a:p>
          <a:p>
            <a:pPr marL="171450" indent="-171450" eaLnBrk="1" hangingPunct="1">
              <a:spcBef>
                <a:spcPct val="0"/>
              </a:spcBef>
              <a:buFont typeface="Arial" panose="020B0604020202020204" pitchFamily="34" charset="0"/>
              <a:buChar char="•"/>
              <a:defRPr/>
            </a:pPr>
            <a:r>
              <a:rPr lang="en-US" altLang="en-US" dirty="0" smtClean="0"/>
              <a:t>Invite the Students to share their answers with the class.</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4AEE2FA8-03A7-F941-9F5C-C023D1B9474B}" type="slidenum">
              <a:rPr lang="en-US" altLang="en-US">
                <a:latin typeface="Verdana" charset="0"/>
                <a:cs typeface="Arial" charset="0"/>
              </a:rPr>
              <a:pPr>
                <a:spcBef>
                  <a:spcPct val="0"/>
                </a:spcBef>
              </a:pPr>
              <a:t>16</a:t>
            </a:fld>
            <a:endParaRPr lang="en-US" altLang="en-US">
              <a:latin typeface="Verdana" charset="0"/>
              <a:cs typeface="Arial" charset="0"/>
            </a:endParaRPr>
          </a:p>
        </p:txBody>
      </p:sp>
    </p:spTree>
    <p:extLst>
      <p:ext uri="{BB962C8B-B14F-4D97-AF65-F5344CB8AC3E}">
        <p14:creationId xmlns:p14="http://schemas.microsoft.com/office/powerpoint/2010/main" val="3342240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2.2 </a:t>
            </a:r>
            <a:r>
              <a:rPr lang="en-GB" dirty="0" smtClean="0"/>
              <a:t>Expressing Opinions</a:t>
            </a:r>
          </a:p>
          <a:p>
            <a:pPr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0CFEA71-57EF-0F4C-BC7D-642260141366}" type="slidenum">
              <a:rPr lang="en-US" altLang="en-US">
                <a:latin typeface="Verdana" charset="0"/>
                <a:cs typeface="Arial" charset="0"/>
              </a:rPr>
              <a:pPr>
                <a:spcBef>
                  <a:spcPct val="0"/>
                </a:spcBef>
              </a:pPr>
              <a:t>17</a:t>
            </a:fld>
            <a:endParaRPr lang="en-US" altLang="en-US">
              <a:latin typeface="Verdana" charset="0"/>
              <a:cs typeface="Arial" charset="0"/>
            </a:endParaRPr>
          </a:p>
        </p:txBody>
      </p:sp>
    </p:spTree>
    <p:extLst>
      <p:ext uri="{BB962C8B-B14F-4D97-AF65-F5344CB8AC3E}">
        <p14:creationId xmlns:p14="http://schemas.microsoft.com/office/powerpoint/2010/main" val="403988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r>
              <a:rPr lang="en-US" altLang="en-US" dirty="0" smtClean="0"/>
              <a:t> (5 min)</a:t>
            </a:r>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OBJECTIVE</a:t>
            </a:r>
          </a:p>
          <a:p>
            <a:pPr marL="171450" indent="-171450" eaLnBrk="1" hangingPunct="1">
              <a:spcBef>
                <a:spcPct val="0"/>
              </a:spcBef>
              <a:buFont typeface="Arial" panose="020B0604020202020204" pitchFamily="34" charset="0"/>
              <a:buChar char="•"/>
              <a:defRPr/>
            </a:pPr>
            <a:r>
              <a:rPr lang="en-US" altLang="en-US" dirty="0" smtClean="0"/>
              <a:t>Can name a limited number of activities with </a:t>
            </a:r>
            <a:r>
              <a:rPr lang="en-US" altLang="en-US" i="1" dirty="0" smtClean="0"/>
              <a:t>do</a:t>
            </a:r>
            <a:r>
              <a:rPr lang="en-US" altLang="en-US" dirty="0" smtClean="0"/>
              <a:t>, </a:t>
            </a:r>
            <a:r>
              <a:rPr lang="en-US" altLang="en-US" i="1" dirty="0" smtClean="0"/>
              <a:t>go</a:t>
            </a:r>
            <a:r>
              <a:rPr lang="en-US" altLang="en-US" dirty="0" smtClean="0"/>
              <a:t> and </a:t>
            </a:r>
            <a:r>
              <a:rPr lang="en-US" altLang="en-US" i="1" dirty="0" smtClean="0"/>
              <a:t>play</a:t>
            </a:r>
            <a:r>
              <a:rPr lang="en-US" altLang="en-US" dirty="0" smtClean="0"/>
              <a:t> (</a:t>
            </a:r>
            <a:r>
              <a:rPr lang="en-US" altLang="en-US" i="1" dirty="0" smtClean="0"/>
              <a:t>We can play football.</a:t>
            </a:r>
            <a:r>
              <a:rPr lang="en-US" altLang="en-US" dirty="0" smtClean="0"/>
              <a:t>)</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Draw the Students’ attention to the picture.</a:t>
            </a:r>
          </a:p>
          <a:p>
            <a:pPr eaLnBrk="1" hangingPunct="1">
              <a:spcBef>
                <a:spcPct val="0"/>
              </a:spcBef>
              <a:defRPr/>
            </a:pPr>
            <a:r>
              <a:rPr lang="en-US" altLang="en-US" dirty="0" smtClean="0"/>
              <a:t>#2. Have a Student read the question. [What are they doing?]</a:t>
            </a:r>
          </a:p>
          <a:p>
            <a:pPr eaLnBrk="1" hangingPunct="1">
              <a:spcBef>
                <a:spcPct val="0"/>
              </a:spcBef>
              <a:defRPr/>
            </a:pPr>
            <a:r>
              <a:rPr lang="en-US" altLang="en-US" dirty="0" smtClean="0"/>
              <a:t>#3. Encourage the Students to answer.</a:t>
            </a:r>
          </a:p>
          <a:p>
            <a:pPr eaLnBrk="1" hangingPunct="1">
              <a:spcBef>
                <a:spcPct val="0"/>
              </a:spcBef>
              <a:defRPr/>
            </a:pPr>
            <a:r>
              <a:rPr lang="en-US" altLang="en-US" dirty="0" smtClean="0"/>
              <a:t>#4. Reveal the sample answer. Also accept “They’re playing soccer.” [They're playing football.]</a:t>
            </a:r>
          </a:p>
          <a:p>
            <a:pPr eaLnBrk="1" hangingPunct="1">
              <a:spcBef>
                <a:spcPct val="0"/>
              </a:spcBef>
              <a:defRPr/>
            </a:pPr>
            <a:r>
              <a:rPr lang="en-US" altLang="en-US" dirty="0" smtClean="0"/>
              <a:t>#5. Draw the Students’ attention to the picture.</a:t>
            </a:r>
          </a:p>
          <a:p>
            <a:pPr eaLnBrk="1" hangingPunct="1">
              <a:spcBef>
                <a:spcPct val="0"/>
              </a:spcBef>
              <a:defRPr/>
            </a:pPr>
            <a:r>
              <a:rPr lang="en-US" altLang="en-US" dirty="0" smtClean="0"/>
              <a:t>#6. Have a Student read the question. [What is he doing?]</a:t>
            </a:r>
          </a:p>
          <a:p>
            <a:pPr eaLnBrk="1" hangingPunct="1">
              <a:spcBef>
                <a:spcPct val="0"/>
              </a:spcBef>
              <a:defRPr/>
            </a:pPr>
            <a:r>
              <a:rPr lang="en-US" altLang="en-US" dirty="0" smtClean="0"/>
              <a:t>#7. Encourage the Students to answer.</a:t>
            </a:r>
          </a:p>
          <a:p>
            <a:pPr eaLnBrk="1" hangingPunct="1">
              <a:spcBef>
                <a:spcPct val="0"/>
              </a:spcBef>
              <a:defRPr/>
            </a:pPr>
            <a:r>
              <a:rPr lang="en-US" altLang="en-US" dirty="0" smtClean="0"/>
              <a:t>#8. Reveal the answer. [He’s doing homework.]</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examples of the target structure(s).</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00C4FE25-4E2F-AF41-8A6C-1368495FBBDC}" type="slidenum">
              <a:rPr lang="en-US" altLang="en-US">
                <a:latin typeface="Verdana" charset="0"/>
                <a:cs typeface="Arial" charset="0"/>
              </a:rPr>
              <a:pPr>
                <a:spcBef>
                  <a:spcPct val="0"/>
                </a:spcBef>
              </a:pPr>
              <a:t>18</a:t>
            </a:fld>
            <a:endParaRPr lang="en-US" altLang="en-US">
              <a:latin typeface="Verdana" charset="0"/>
              <a:cs typeface="Arial" charset="0"/>
            </a:endParaRPr>
          </a:p>
        </p:txBody>
      </p:sp>
    </p:spTree>
    <p:extLst>
      <p:ext uri="{BB962C8B-B14F-4D97-AF65-F5344CB8AC3E}">
        <p14:creationId xmlns:p14="http://schemas.microsoft.com/office/powerpoint/2010/main" val="4232085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a:t>
            </a:r>
            <a:r>
              <a:rPr lang="en-GB" altLang="en-US" dirty="0" smtClean="0"/>
              <a:t>What about swimming? Do you play swimming or do you go swimming?</a:t>
            </a:r>
            <a:r>
              <a:rPr lang="en-US" altLang="en-US" dirty="0" smtClean="0"/>
              <a:t>]</a:t>
            </a:r>
          </a:p>
          <a:p>
            <a:pPr eaLnBrk="1" hangingPunct="1">
              <a:spcBef>
                <a:spcPct val="0"/>
              </a:spcBef>
              <a:defRPr/>
            </a:pPr>
            <a:r>
              <a:rPr lang="en-US" altLang="en-US" dirty="0" smtClean="0"/>
              <a:t>#2. Encourage the Students to answer.</a:t>
            </a:r>
          </a:p>
          <a:p>
            <a:pPr eaLnBrk="1" hangingPunct="1">
              <a:spcBef>
                <a:spcPct val="0"/>
              </a:spcBef>
              <a:defRPr/>
            </a:pPr>
            <a:r>
              <a:rPr lang="en-US" altLang="en-US" dirty="0" smtClean="0"/>
              <a:t>#3. Reveal the answer. [You go swimming.]</a:t>
            </a:r>
          </a:p>
          <a:p>
            <a:pPr eaLnBrk="1" hangingPunct="1">
              <a:spcBef>
                <a:spcPct val="0"/>
              </a:spcBef>
              <a:defRPr/>
            </a:pPr>
            <a:r>
              <a:rPr lang="en-US" altLang="en-US" dirty="0" smtClean="0"/>
              <a:t>#4. Draw the Students’ attention to the target words above the picture and have them read the words aloud.</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examples of the target structure(s).</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564EA772-9EDD-ED43-9BCC-67610361621A}" type="slidenum">
              <a:rPr lang="en-US" altLang="en-US">
                <a:latin typeface="Verdana" charset="0"/>
                <a:cs typeface="Arial" charset="0"/>
              </a:rPr>
              <a:pPr>
                <a:spcBef>
                  <a:spcPct val="0"/>
                </a:spcBef>
              </a:pPr>
              <a:t>19</a:t>
            </a:fld>
            <a:endParaRPr lang="en-US" altLang="en-US">
              <a:latin typeface="Verdana" charset="0"/>
              <a:cs typeface="Arial" charset="0"/>
            </a:endParaRPr>
          </a:p>
        </p:txBody>
      </p:sp>
    </p:spTree>
    <p:extLst>
      <p:ext uri="{BB962C8B-B14F-4D97-AF65-F5344CB8AC3E}">
        <p14:creationId xmlns:p14="http://schemas.microsoft.com/office/powerpoint/2010/main" val="271258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IN</a:t>
            </a:r>
            <a:r>
              <a:rPr lang="en-US" altLang="en-US" sz="1100" dirty="0" smtClean="0"/>
              <a:t>STRUCTIONS</a:t>
            </a:r>
            <a:r>
              <a:rPr lang="en-US" altLang="en-US" sz="1100" b="1" dirty="0" smtClean="0"/>
              <a:t>	</a:t>
            </a:r>
          </a:p>
          <a:p>
            <a:pPr marL="171450" indent="-171450" eaLnBrk="1" hangingPunct="1">
              <a:spcBef>
                <a:spcPct val="0"/>
              </a:spcBef>
              <a:buFont typeface="Arial" panose="020B0604020202020204" pitchFamily="34" charset="0"/>
              <a:buChar char="•"/>
              <a:defRPr/>
            </a:pPr>
            <a:r>
              <a:rPr lang="en-US" altLang="en-US" sz="1100" dirty="0" smtClean="0"/>
              <a:t>This is a warm-up activity and should not be assessed.</a:t>
            </a:r>
          </a:p>
          <a:p>
            <a:pPr marL="171450" indent="-171450" eaLnBrk="1" hangingPunct="1">
              <a:spcBef>
                <a:spcPct val="0"/>
              </a:spcBef>
              <a:buFont typeface="Arial" panose="020B0604020202020204" pitchFamily="34" charset="0"/>
              <a:buChar char="•"/>
              <a:defRPr/>
            </a:pPr>
            <a:r>
              <a:rPr lang="en-US" altLang="en-US" sz="1100" dirty="0" smtClean="0"/>
              <a:t>Introduce yourself to the Students. Then ask each individual Student what his/her name is. Tell the Students:</a:t>
            </a:r>
          </a:p>
          <a:p>
            <a:pPr eaLnBrk="1" hangingPunct="1">
              <a:spcBef>
                <a:spcPct val="0"/>
              </a:spcBef>
              <a:defRPr/>
            </a:pPr>
            <a:endParaRPr lang="en-US" altLang="en-US" sz="1100" dirty="0" smtClean="0"/>
          </a:p>
          <a:p>
            <a:pPr lvl="1" eaLnBrk="1" hangingPunct="1">
              <a:spcBef>
                <a:spcPct val="0"/>
              </a:spcBef>
              <a:defRPr/>
            </a:pPr>
            <a:r>
              <a:rPr lang="en-US" altLang="en-US" sz="1100" dirty="0" smtClean="0"/>
              <a:t>Hello. My name’s _______. What’s your name?</a:t>
            </a:r>
          </a:p>
          <a:p>
            <a:pPr lvl="1" eaLnBrk="1" hangingPunct="1">
              <a:spcBef>
                <a:spcPct val="0"/>
              </a:spcBef>
              <a:defRPr/>
            </a:pPr>
            <a:r>
              <a:rPr lang="en-US" altLang="en-US" sz="1100" dirty="0" smtClean="0"/>
              <a:t>Sample Responses: My name’s _______.</a:t>
            </a:r>
            <a:r>
              <a:rPr lang="bg-BG" altLang="en-US" sz="1100" dirty="0" smtClean="0"/>
              <a:t>/</a:t>
            </a:r>
            <a:r>
              <a:rPr lang="en-US" altLang="en-US" sz="1100" dirty="0" smtClean="0"/>
              <a:t>My name is _______.</a:t>
            </a:r>
          </a:p>
          <a:p>
            <a:pPr eaLnBrk="1" hangingPunct="1">
              <a:spcBef>
                <a:spcPct val="0"/>
              </a:spcBef>
              <a:defRPr/>
            </a:pPr>
            <a:endParaRPr lang="en-US" altLang="en-US" sz="1100" dirty="0" smtClean="0"/>
          </a:p>
          <a:p>
            <a:pPr eaLnBrk="1" hangingPunct="1">
              <a:spcBef>
                <a:spcPct val="0"/>
              </a:spcBef>
              <a:defRPr/>
            </a:pPr>
            <a:r>
              <a:rPr lang="en-US" altLang="en-US" sz="1100" dirty="0" smtClean="0"/>
              <a:t>TEACHING TIPS</a:t>
            </a:r>
          </a:p>
          <a:p>
            <a:pPr marL="171450" indent="-171450" eaLnBrk="1" hangingPunct="1">
              <a:spcBef>
                <a:spcPct val="0"/>
              </a:spcBef>
              <a:buFont typeface="Arial" panose="020B0604020202020204" pitchFamily="34" charset="0"/>
              <a:buChar char="•"/>
              <a:defRPr/>
            </a:pPr>
            <a:r>
              <a:rPr lang="en-US" altLang="en-US" sz="1100" dirty="0" smtClean="0"/>
              <a:t>Ask the Students about their study habits. (e.g., Have you finished your Speaking Center Lessons? How about your Student Manual or Digital Book?)</a:t>
            </a:r>
          </a:p>
          <a:p>
            <a:pPr marL="171450" indent="-171450" eaLnBrk="1" hangingPunct="1">
              <a:spcBef>
                <a:spcPct val="0"/>
              </a:spcBef>
              <a:buFont typeface="Arial" panose="020B0604020202020204" pitchFamily="34" charset="0"/>
              <a:buChar char="•"/>
              <a:defRPr/>
            </a:pPr>
            <a:r>
              <a:rPr lang="en-US" altLang="en-US" sz="1100" dirty="0" smtClean="0"/>
              <a:t>Check for IT issues.</a:t>
            </a:r>
          </a:p>
          <a:p>
            <a:pPr eaLnBrk="1" hangingPunct="1">
              <a:spcBef>
                <a:spcPct val="0"/>
              </a:spcBef>
              <a:defRPr/>
            </a:pPr>
            <a:endParaRPr lang="en-US" altLang="en-US" sz="1100" dirty="0" smtClean="0"/>
          </a:p>
          <a:p>
            <a:pPr eaLnBrk="1" hangingPunct="1">
              <a:spcBef>
                <a:spcPct val="0"/>
              </a:spcBef>
              <a:defRPr/>
            </a:pPr>
            <a:endParaRPr lang="en-US" altLang="en-US" dirty="0"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59795A88-FF17-A64D-A415-C2D42F1B4DDE}" type="slidenum">
              <a:rPr lang="en-US" altLang="en-US">
                <a:latin typeface="Verdana" charset="0"/>
                <a:cs typeface="Arial" charset="0"/>
              </a:rPr>
              <a:pPr>
                <a:spcBef>
                  <a:spcPct val="0"/>
                </a:spcBef>
              </a:pPr>
              <a:t>2</a:t>
            </a:fld>
            <a:endParaRPr lang="en-US" altLang="en-US">
              <a:latin typeface="Verdana" charset="0"/>
              <a:cs typeface="Arial" charset="0"/>
            </a:endParaRPr>
          </a:p>
        </p:txBody>
      </p:sp>
    </p:spTree>
    <p:extLst>
      <p:ext uri="{BB962C8B-B14F-4D97-AF65-F5344CB8AC3E}">
        <p14:creationId xmlns:p14="http://schemas.microsoft.com/office/powerpoint/2010/main" val="1686360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Concept check by having a Student read the question. [What are some other things we play, do, and go?]</a:t>
            </a:r>
          </a:p>
          <a:p>
            <a:pPr eaLnBrk="1" hangingPunct="1">
              <a:spcBef>
                <a:spcPct val="0"/>
              </a:spcBef>
              <a:defRPr/>
            </a:pPr>
            <a:r>
              <a:rPr lang="en-US" altLang="en-US" dirty="0" smtClean="0"/>
              <a:t>#2. Encourage the Students to answer.</a:t>
            </a:r>
          </a:p>
          <a:p>
            <a:pPr eaLnBrk="1" hangingPunct="1">
              <a:spcBef>
                <a:spcPct val="0"/>
              </a:spcBef>
              <a:defRPr/>
            </a:pPr>
            <a:r>
              <a:rPr lang="en-US" altLang="en-US" dirty="0" smtClean="0"/>
              <a:t>#3. Reveal the sample answers. [play basketball, do laundry, go shopping]</a:t>
            </a:r>
          </a:p>
          <a:p>
            <a:pPr eaLnBrk="1" hangingPunct="1">
              <a:spcBef>
                <a:spcPct val="0"/>
              </a:spcBef>
              <a:defRPr/>
            </a:pPr>
            <a:endParaRPr lang="en-US" altLang="en-US" dirty="0" smtClean="0"/>
          </a:p>
          <a:p>
            <a:pPr eaLnBrk="1" hangingPunct="1">
              <a:spcBef>
                <a:spcPct val="0"/>
              </a:spcBef>
              <a:defRPr/>
            </a:pPr>
            <a:r>
              <a:rPr lang="en-US"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Elicit target language from each Student.</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D17333EB-A00D-2448-BC51-A0418F74D7A5}" type="slidenum">
              <a:rPr lang="en-US" altLang="en-US">
                <a:latin typeface="Verdana" charset="0"/>
                <a:cs typeface="Arial" charset="0"/>
              </a:rPr>
              <a:pPr>
                <a:spcBef>
                  <a:spcPct val="0"/>
                </a:spcBef>
              </a:pPr>
              <a:t>20</a:t>
            </a:fld>
            <a:endParaRPr lang="en-US" altLang="en-US">
              <a:latin typeface="Verdana" charset="0"/>
              <a:cs typeface="Arial" charset="0"/>
            </a:endParaRPr>
          </a:p>
        </p:txBody>
      </p:sp>
    </p:spTree>
    <p:extLst>
      <p:ext uri="{BB962C8B-B14F-4D97-AF65-F5344CB8AC3E}">
        <p14:creationId xmlns:p14="http://schemas.microsoft.com/office/powerpoint/2010/main" val="3865092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Draw the Students’ attention to the chart on the screen. Then have the Students say whether each verb </a:t>
            </a:r>
            <a:r>
              <a:rPr lang="en-GB" altLang="en-US" dirty="0" smtClean="0"/>
              <a:t>collocates with “do,” “play,” or “go</a:t>
            </a:r>
            <a:r>
              <a:rPr lang="en-US" altLang="en-US" dirty="0" smtClean="0"/>
              <a:t>.” As the Students give the correct answer, reveal the verb in the chart.</a:t>
            </a:r>
          </a:p>
          <a:p>
            <a:pPr eaLnBrk="1" hangingPunct="1">
              <a:spcBef>
                <a:spcPct val="0"/>
              </a:spcBef>
              <a:defRPr/>
            </a:pPr>
            <a:r>
              <a:rPr lang="en-US" altLang="en-US" dirty="0" smtClean="0"/>
              <a:t>#1-2. Have a Student read the word. [tennis]; reveal the answer. (play)</a:t>
            </a:r>
          </a:p>
          <a:p>
            <a:pPr eaLnBrk="1" hangingPunct="1">
              <a:spcBef>
                <a:spcPct val="0"/>
              </a:spcBef>
              <a:defRPr/>
            </a:pPr>
            <a:r>
              <a:rPr lang="en-US" altLang="en-US" dirty="0" smtClean="0"/>
              <a:t>#3-4. Have a Student read the word. [homework]; reveal the answer. (do)</a:t>
            </a:r>
          </a:p>
          <a:p>
            <a:pPr eaLnBrk="1" hangingPunct="1">
              <a:spcBef>
                <a:spcPct val="0"/>
              </a:spcBef>
              <a:defRPr/>
            </a:pPr>
            <a:r>
              <a:rPr lang="en-US" altLang="en-US" dirty="0" smtClean="0"/>
              <a:t>#5-6. Have a Student read the word. [cycling]; reveal the answer. (go)</a:t>
            </a:r>
          </a:p>
          <a:p>
            <a:pPr eaLnBrk="1" hangingPunct="1">
              <a:spcBef>
                <a:spcPct val="0"/>
              </a:spcBef>
              <a:defRPr/>
            </a:pPr>
            <a:r>
              <a:rPr lang="en-US" altLang="en-US" dirty="0" smtClean="0"/>
              <a:t>#7-8. Have a Student read the word. [soccer]; reveal the answer. (play)</a:t>
            </a:r>
          </a:p>
          <a:p>
            <a:pPr eaLnBrk="1" hangingPunct="1">
              <a:spcBef>
                <a:spcPct val="0"/>
              </a:spcBef>
              <a:defRPr/>
            </a:pPr>
            <a:r>
              <a:rPr lang="en-US" altLang="en-US" dirty="0" smtClean="0"/>
              <a:t>#9-10. Have a Student read the word. [laundry]; reveal the answer. (do)</a:t>
            </a:r>
          </a:p>
          <a:p>
            <a:pPr eaLnBrk="1" hangingPunct="1">
              <a:spcBef>
                <a:spcPct val="0"/>
              </a:spcBef>
              <a:defRPr/>
            </a:pPr>
            <a:r>
              <a:rPr lang="en-US" altLang="en-US" dirty="0" smtClean="0"/>
              <a:t>#11-12. Have a Student read the word. [running]; reveal the answer. (go)</a:t>
            </a:r>
          </a:p>
          <a:p>
            <a:pPr eaLnBrk="1" hangingPunct="1">
              <a:spcBef>
                <a:spcPct val="0"/>
              </a:spcBef>
              <a:defRPr/>
            </a:pPr>
            <a:r>
              <a:rPr lang="en-US" altLang="en-US" dirty="0" smtClean="0"/>
              <a:t>#13-14. Have a Student read the word. [to the movies]; reveal the answer. (go)</a:t>
            </a:r>
          </a:p>
          <a:p>
            <a:pPr eaLnBrk="1" hangingPunct="1">
              <a:spcBef>
                <a:spcPct val="0"/>
              </a:spcBef>
              <a:defRPr/>
            </a:pPr>
            <a:r>
              <a:rPr lang="en-US" altLang="en-US" dirty="0" smtClean="0"/>
              <a:t>#15-16. Have a Student read the word. [golf]; reveal the answer. (play)</a:t>
            </a:r>
          </a:p>
          <a:p>
            <a:pPr eaLnBrk="1" hangingPunct="1">
              <a:spcBef>
                <a:spcPct val="0"/>
              </a:spcBef>
              <a:defRPr/>
            </a:pPr>
            <a:r>
              <a:rPr lang="en-US" altLang="en-US" dirty="0" smtClean="0"/>
              <a:t>#17-18. Have a Student read the word. [something interesting]; reveal the answer. (do)</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87E3B3CC-BEB4-5B43-BD75-C4172A00B6C4}" type="slidenum">
              <a:rPr lang="en-US" altLang="en-US">
                <a:latin typeface="Verdana" charset="0"/>
                <a:cs typeface="Arial" charset="0"/>
              </a:rPr>
              <a:pPr>
                <a:spcBef>
                  <a:spcPct val="0"/>
                </a:spcBef>
              </a:pPr>
              <a:t>21</a:t>
            </a:fld>
            <a:endParaRPr lang="en-US" altLang="en-US">
              <a:latin typeface="Verdana" charset="0"/>
              <a:cs typeface="Arial" charset="0"/>
            </a:endParaRPr>
          </a:p>
        </p:txBody>
      </p:sp>
    </p:spTree>
    <p:extLst>
      <p:ext uri="{BB962C8B-B14F-4D97-AF65-F5344CB8AC3E}">
        <p14:creationId xmlns:p14="http://schemas.microsoft.com/office/powerpoint/2010/main" val="36227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a:t>
            </a:r>
            <a:r>
              <a:rPr lang="en-GB" altLang="en-US" dirty="0" smtClean="0"/>
              <a:t>Can you think of more things you can play, do, or go?]</a:t>
            </a:r>
            <a:endParaRPr lang="en-US" altLang="en-US" dirty="0" smtClean="0"/>
          </a:p>
          <a:p>
            <a:pPr eaLnBrk="1" hangingPunct="1">
              <a:spcBef>
                <a:spcPct val="0"/>
              </a:spcBef>
              <a:defRPr/>
            </a:pPr>
            <a:r>
              <a:rPr lang="en-US" altLang="en-US" dirty="0" smtClean="0"/>
              <a:t>#2. Encourage the Students to answer. </a:t>
            </a:r>
            <a:r>
              <a:rPr lang="en-GB" altLang="en-US" dirty="0" smtClean="0"/>
              <a:t>Aim to elicit at least one example from each Student, for example:</a:t>
            </a:r>
          </a:p>
          <a:p>
            <a:pPr eaLnBrk="1" hangingPunct="1">
              <a:spcBef>
                <a:spcPct val="0"/>
              </a:spcBef>
              <a:defRPr/>
            </a:pPr>
            <a:endParaRPr lang="en-GB" altLang="en-US" dirty="0" smtClean="0"/>
          </a:p>
          <a:p>
            <a:pPr eaLnBrk="1" hangingPunct="1">
              <a:spcBef>
                <a:spcPct val="0"/>
              </a:spcBef>
              <a:defRPr/>
            </a:pPr>
            <a:r>
              <a:rPr lang="en-GB" altLang="en-US" dirty="0" smtClean="0"/>
              <a:t> 	play football, go walking/running, do homework </a:t>
            </a:r>
          </a:p>
          <a:p>
            <a:pPr eaLnBrk="1" hangingPunct="1">
              <a:spcBef>
                <a:spcPct val="0"/>
              </a:spcBef>
              <a:defRPr/>
            </a:pPr>
            <a:endParaRPr lang="en-GB" altLang="en-US" dirty="0" smtClean="0"/>
          </a:p>
          <a:p>
            <a:pPr eaLnBrk="1" hangingPunct="1">
              <a:spcBef>
                <a:spcPct val="0"/>
              </a:spcBef>
              <a:defRPr/>
            </a:pPr>
            <a:r>
              <a:rPr lang="en-GB"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Do not accept collocations with “go” + a destination, for example “go home” or “go to London.” Elicit collocations that describe activities. “Go to the movies” would be acceptable, for example.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ACF12F4B-BCEE-044E-AED1-EBA27610C821}" type="slidenum">
              <a:rPr lang="en-US" altLang="en-US">
                <a:latin typeface="Verdana" charset="0"/>
                <a:cs typeface="Arial" charset="0"/>
              </a:rPr>
              <a:pPr>
                <a:spcBef>
                  <a:spcPct val="0"/>
                </a:spcBef>
              </a:pPr>
              <a:t>22</a:t>
            </a:fld>
            <a:endParaRPr lang="en-US" altLang="en-US">
              <a:latin typeface="Verdana" charset="0"/>
              <a:cs typeface="Arial" charset="0"/>
            </a:endParaRPr>
          </a:p>
        </p:txBody>
      </p:sp>
    </p:spTree>
    <p:extLst>
      <p:ext uri="{BB962C8B-B14F-4D97-AF65-F5344CB8AC3E}">
        <p14:creationId xmlns:p14="http://schemas.microsoft.com/office/powerpoint/2010/main" val="3679674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3.1 </a:t>
            </a:r>
            <a:r>
              <a:rPr lang="en-GB" altLang="en-US" dirty="0" smtClean="0"/>
              <a:t>Do-Play-Go Quiz</a:t>
            </a:r>
            <a:endParaRPr lang="en-US" altLang="en-US" dirty="0" smtClean="0"/>
          </a:p>
          <a:p>
            <a:pPr eaLnBrk="1" hangingPunct="1">
              <a:spcBef>
                <a:spcPct val="0"/>
              </a:spcBef>
              <a:defRPr/>
            </a:pPr>
            <a:r>
              <a:rPr lang="en-US" altLang="en-US" dirty="0" smtClean="0"/>
              <a:t>Optional Extension</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Ask each Student to choose three of the activities on the screen and make at least one sentence with each word or phrase. </a:t>
            </a:r>
          </a:p>
          <a:p>
            <a:pPr marL="171450" indent="-171450" eaLnBrk="1" hangingPunct="1">
              <a:spcBef>
                <a:spcPct val="0"/>
              </a:spcBef>
              <a:buFont typeface="Arial" panose="020B0604020202020204" pitchFamily="34" charset="0"/>
              <a:buChar char="•"/>
              <a:defRPr/>
            </a:pPr>
            <a:r>
              <a:rPr lang="en-US" altLang="en-US" dirty="0" smtClean="0"/>
              <a:t>Invite the Students to share their sentences with the class. </a:t>
            </a:r>
          </a:p>
          <a:p>
            <a:pPr eaLnBrk="1" hangingPunct="1">
              <a:spcBef>
                <a:spcPct val="0"/>
              </a:spcBef>
              <a:defRPr/>
            </a:pPr>
            <a:endParaRPr lang="en-US" altLang="en-US" dirty="0"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8D1BFE3C-1B37-6F42-AFAE-1383E79C3E67}" type="slidenum">
              <a:rPr lang="en-US" altLang="en-US">
                <a:latin typeface="Verdana" charset="0"/>
                <a:cs typeface="Arial" charset="0"/>
              </a:rPr>
              <a:pPr>
                <a:spcBef>
                  <a:spcPct val="0"/>
                </a:spcBef>
              </a:pPr>
              <a:t>23</a:t>
            </a:fld>
            <a:endParaRPr lang="en-US" altLang="en-US">
              <a:latin typeface="Verdana" charset="0"/>
              <a:cs typeface="Arial" charset="0"/>
            </a:endParaRPr>
          </a:p>
        </p:txBody>
      </p:sp>
    </p:spTree>
    <p:extLst>
      <p:ext uri="{BB962C8B-B14F-4D97-AF65-F5344CB8AC3E}">
        <p14:creationId xmlns:p14="http://schemas.microsoft.com/office/powerpoint/2010/main" val="359093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3.1 </a:t>
            </a:r>
            <a:r>
              <a:rPr lang="en-GB" dirty="0" smtClean="0"/>
              <a:t>Do-Play-Go Quiz</a:t>
            </a:r>
          </a:p>
          <a:p>
            <a:pPr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5C6A3146-E1C3-B143-BE33-9C16EB1E55A9}" type="slidenum">
              <a:rPr lang="en-US" altLang="en-US">
                <a:latin typeface="Verdana" charset="0"/>
                <a:cs typeface="Arial" charset="0"/>
              </a:rPr>
              <a:pPr>
                <a:spcBef>
                  <a:spcPct val="0"/>
                </a:spcBef>
              </a:pPr>
              <a:t>24</a:t>
            </a:fld>
            <a:endParaRPr lang="en-US" altLang="en-US">
              <a:latin typeface="Verdana" charset="0"/>
              <a:cs typeface="Arial" charset="0"/>
            </a:endParaRPr>
          </a:p>
        </p:txBody>
      </p:sp>
    </p:spTree>
    <p:extLst>
      <p:ext uri="{BB962C8B-B14F-4D97-AF65-F5344CB8AC3E}">
        <p14:creationId xmlns:p14="http://schemas.microsoft.com/office/powerpoint/2010/main" val="990896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r>
              <a:rPr lang="en-US" altLang="en-US" dirty="0" smtClean="0"/>
              <a:t> (10 min)</a:t>
            </a:r>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OBJECTIVE</a:t>
            </a:r>
          </a:p>
          <a:p>
            <a:pPr marL="171450" indent="-171450" eaLnBrk="1" hangingPunct="1">
              <a:spcBef>
                <a:spcPct val="0"/>
              </a:spcBef>
              <a:buFont typeface="Arial" panose="020B0604020202020204" pitchFamily="34" charset="0"/>
              <a:buChar char="•"/>
              <a:defRPr/>
            </a:pPr>
            <a:r>
              <a:rPr lang="en-US" altLang="en-US" dirty="0" smtClean="0"/>
              <a:t>Can express very basic likes and dislikes with </a:t>
            </a:r>
            <a:r>
              <a:rPr lang="en-US" altLang="en-US" i="1" dirty="0" smtClean="0"/>
              <a:t>like/love/hate</a:t>
            </a:r>
            <a:r>
              <a:rPr lang="en-US" altLang="en-US" dirty="0" smtClean="0"/>
              <a:t> + </a:t>
            </a:r>
            <a:r>
              <a:rPr lang="en-US" altLang="en-US" i="1" dirty="0" smtClean="0"/>
              <a:t>-</a:t>
            </a:r>
            <a:r>
              <a:rPr lang="en-US" altLang="en-US" i="1" dirty="0" err="1" smtClean="0"/>
              <a:t>ing</a:t>
            </a:r>
            <a:r>
              <a:rPr lang="en-US" altLang="en-US" dirty="0" smtClean="0"/>
              <a:t> (</a:t>
            </a:r>
            <a:r>
              <a:rPr lang="en-US" altLang="en-US" i="1" dirty="0" smtClean="0"/>
              <a:t>I love going to museums.</a:t>
            </a:r>
            <a:r>
              <a:rPr lang="en-US" altLang="en-US" dirty="0" smtClean="0"/>
              <a:t>)</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[What is he doing?]</a:t>
            </a:r>
          </a:p>
          <a:p>
            <a:pPr eaLnBrk="1" hangingPunct="1">
              <a:spcBef>
                <a:spcPct val="0"/>
              </a:spcBef>
              <a:defRPr/>
            </a:pPr>
            <a:r>
              <a:rPr lang="en-US" altLang="en-US" dirty="0" smtClean="0"/>
              <a:t>#2. Encourage the Students to answer.</a:t>
            </a:r>
          </a:p>
          <a:p>
            <a:pPr eaLnBrk="1" hangingPunct="1">
              <a:spcBef>
                <a:spcPct val="0"/>
              </a:spcBef>
              <a:defRPr/>
            </a:pPr>
            <a:r>
              <a:rPr lang="en-US" altLang="en-US" dirty="0" smtClean="0"/>
              <a:t>#3. Reveal the answer. [He’s playing tennis.] </a:t>
            </a:r>
          </a:p>
          <a:p>
            <a:pPr eaLnBrk="1" hangingPunct="1">
              <a:spcBef>
                <a:spcPct val="0"/>
              </a:spcBef>
              <a:defRPr/>
            </a:pPr>
            <a:r>
              <a:rPr lang="en-US" altLang="en-US" dirty="0" smtClean="0"/>
              <a:t>#4. Have a Student read the question. [Is he happy?]</a:t>
            </a:r>
          </a:p>
          <a:p>
            <a:pPr eaLnBrk="1" hangingPunct="1">
              <a:spcBef>
                <a:spcPct val="0"/>
              </a:spcBef>
              <a:defRPr/>
            </a:pPr>
            <a:r>
              <a:rPr lang="en-US" altLang="en-US" dirty="0" smtClean="0"/>
              <a:t>#5. Encourage the Students to answer.</a:t>
            </a:r>
          </a:p>
          <a:p>
            <a:pPr eaLnBrk="1" hangingPunct="1">
              <a:spcBef>
                <a:spcPct val="0"/>
              </a:spcBef>
              <a:defRPr/>
            </a:pPr>
            <a:r>
              <a:rPr lang="en-US" altLang="en-US" dirty="0" smtClean="0"/>
              <a:t>#6. Reveal the answer. [Yes, he is.]</a:t>
            </a:r>
          </a:p>
          <a:p>
            <a:pPr eaLnBrk="1" hangingPunct="1">
              <a:spcBef>
                <a:spcPct val="0"/>
              </a:spcBef>
              <a:defRPr/>
            </a:pPr>
            <a:r>
              <a:rPr lang="en-US" altLang="en-US" dirty="0" smtClean="0"/>
              <a:t>#7. Have a Student read the question. [Why?]</a:t>
            </a:r>
          </a:p>
          <a:p>
            <a:pPr eaLnBrk="1" hangingPunct="1">
              <a:spcBef>
                <a:spcPct val="0"/>
              </a:spcBef>
              <a:defRPr/>
            </a:pPr>
            <a:r>
              <a:rPr lang="en-US" altLang="en-US" dirty="0" smtClean="0"/>
              <a:t>#8. Encourage the Students to answer.</a:t>
            </a:r>
          </a:p>
          <a:p>
            <a:pPr eaLnBrk="1" hangingPunct="1">
              <a:spcBef>
                <a:spcPct val="0"/>
              </a:spcBef>
              <a:defRPr/>
            </a:pPr>
            <a:r>
              <a:rPr lang="en-US" altLang="en-US" dirty="0" smtClean="0"/>
              <a:t>#9. Reveal the answer. [Because he likes playing tennis.] Also accept “Because he loves playing tennis.”</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examples of the target structure(s).</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C2D91E33-AFFE-5948-9BC5-10BC552FA9A1}" type="slidenum">
              <a:rPr lang="en-US" altLang="en-US">
                <a:latin typeface="Verdana" charset="0"/>
                <a:cs typeface="Arial" charset="0"/>
              </a:rPr>
              <a:pPr>
                <a:spcBef>
                  <a:spcPct val="0"/>
                </a:spcBef>
              </a:pPr>
              <a:t>25</a:t>
            </a:fld>
            <a:endParaRPr lang="en-US" altLang="en-US">
              <a:latin typeface="Verdana" charset="0"/>
              <a:cs typeface="Arial" charset="0"/>
            </a:endParaRPr>
          </a:p>
        </p:txBody>
      </p:sp>
    </p:spTree>
    <p:extLst>
      <p:ext uri="{BB962C8B-B14F-4D97-AF65-F5344CB8AC3E}">
        <p14:creationId xmlns:p14="http://schemas.microsoft.com/office/powerpoint/2010/main" val="218671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[What is she doing?]</a:t>
            </a:r>
          </a:p>
          <a:p>
            <a:pPr eaLnBrk="1" hangingPunct="1">
              <a:spcBef>
                <a:spcPct val="0"/>
              </a:spcBef>
              <a:defRPr/>
            </a:pPr>
            <a:r>
              <a:rPr lang="en-US" altLang="en-US" dirty="0" smtClean="0"/>
              <a:t>#2. Encourage the Students to answer.</a:t>
            </a:r>
          </a:p>
          <a:p>
            <a:pPr eaLnBrk="1" hangingPunct="1">
              <a:spcBef>
                <a:spcPct val="0"/>
              </a:spcBef>
              <a:defRPr/>
            </a:pPr>
            <a:r>
              <a:rPr lang="en-US" altLang="en-US" dirty="0" smtClean="0"/>
              <a:t>#3. Reveal the answer. [She’s doing laundry.] </a:t>
            </a:r>
          </a:p>
          <a:p>
            <a:pPr eaLnBrk="1" hangingPunct="1">
              <a:spcBef>
                <a:spcPct val="0"/>
              </a:spcBef>
              <a:defRPr/>
            </a:pPr>
            <a:r>
              <a:rPr lang="en-US" altLang="en-US" dirty="0" smtClean="0"/>
              <a:t>#4. Have a Student read the question. [Is she happy?]</a:t>
            </a:r>
          </a:p>
          <a:p>
            <a:pPr eaLnBrk="1" hangingPunct="1">
              <a:spcBef>
                <a:spcPct val="0"/>
              </a:spcBef>
              <a:defRPr/>
            </a:pPr>
            <a:r>
              <a:rPr lang="en-US" altLang="en-US" dirty="0" smtClean="0"/>
              <a:t>#5. Encourage the Students to answer.</a:t>
            </a:r>
          </a:p>
          <a:p>
            <a:pPr eaLnBrk="1" hangingPunct="1">
              <a:spcBef>
                <a:spcPct val="0"/>
              </a:spcBef>
              <a:defRPr/>
            </a:pPr>
            <a:r>
              <a:rPr lang="en-US" altLang="en-US" dirty="0" smtClean="0"/>
              <a:t>#6. Reveal the answer. [No, she’s not.]</a:t>
            </a:r>
          </a:p>
          <a:p>
            <a:pPr eaLnBrk="1" hangingPunct="1">
              <a:spcBef>
                <a:spcPct val="0"/>
              </a:spcBef>
              <a:defRPr/>
            </a:pPr>
            <a:r>
              <a:rPr lang="en-US" altLang="en-US" dirty="0" smtClean="0"/>
              <a:t>#7. Have a Student read the question. [Why?]</a:t>
            </a:r>
          </a:p>
          <a:p>
            <a:pPr eaLnBrk="1" hangingPunct="1">
              <a:spcBef>
                <a:spcPct val="0"/>
              </a:spcBef>
              <a:defRPr/>
            </a:pPr>
            <a:r>
              <a:rPr lang="en-US" altLang="en-US" dirty="0" smtClean="0"/>
              <a:t>#8. Encourage the Students to answer.</a:t>
            </a:r>
          </a:p>
          <a:p>
            <a:pPr eaLnBrk="1" hangingPunct="1">
              <a:spcBef>
                <a:spcPct val="0"/>
              </a:spcBef>
              <a:defRPr/>
            </a:pPr>
            <a:r>
              <a:rPr lang="en-US" altLang="en-US" dirty="0" smtClean="0"/>
              <a:t>#9. Reveal the answer. [Because she doesn’t like doing laundry.] Also accept “Because she hates doing laundry.”</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examples of the target structure(s).</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5C94DE59-363C-894F-B9BA-BA893B165A6F}" type="slidenum">
              <a:rPr lang="en-US" altLang="en-US">
                <a:latin typeface="Verdana" charset="0"/>
                <a:cs typeface="Arial" charset="0"/>
              </a:rPr>
              <a:pPr>
                <a:spcBef>
                  <a:spcPct val="0"/>
                </a:spcBef>
              </a:pPr>
              <a:t>26</a:t>
            </a:fld>
            <a:endParaRPr lang="en-US" altLang="en-US">
              <a:latin typeface="Verdana" charset="0"/>
              <a:cs typeface="Arial" charset="0"/>
            </a:endParaRPr>
          </a:p>
        </p:txBody>
      </p:sp>
    </p:spTree>
    <p:extLst>
      <p:ext uri="{BB962C8B-B14F-4D97-AF65-F5344CB8AC3E}">
        <p14:creationId xmlns:p14="http://schemas.microsoft.com/office/powerpoint/2010/main" val="166523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Draw the Students’ attention to the cue words on the screen. [like/laundry?]</a:t>
            </a:r>
          </a:p>
          <a:p>
            <a:pPr eaLnBrk="1" hangingPunct="1">
              <a:spcBef>
                <a:spcPct val="0"/>
              </a:spcBef>
              <a:defRPr/>
            </a:pPr>
            <a:r>
              <a:rPr lang="en-US" altLang="en-US" dirty="0" smtClean="0"/>
              <a:t>#2. Have a Student read the question. [Do you like doing laundry?]</a:t>
            </a:r>
          </a:p>
          <a:p>
            <a:pPr eaLnBrk="1" hangingPunct="1">
              <a:spcBef>
                <a:spcPct val="0"/>
              </a:spcBef>
              <a:defRPr/>
            </a:pPr>
            <a:r>
              <a:rPr lang="en-US" altLang="en-US" dirty="0" smtClean="0"/>
              <a:t>#3. Encourage the Students to answer.</a:t>
            </a:r>
          </a:p>
          <a:p>
            <a:pPr eaLnBrk="1" hangingPunct="1">
              <a:spcBef>
                <a:spcPct val="0"/>
              </a:spcBef>
              <a:defRPr/>
            </a:pPr>
            <a:r>
              <a:rPr lang="en-US" altLang="en-US" dirty="0" smtClean="0"/>
              <a:t>#4. Reveal the sample answers. [Yes, I like doing laundry.</a:t>
            </a:r>
            <a:r>
              <a:rPr lang="bg-BG" altLang="en-US" dirty="0" smtClean="0"/>
              <a:t>/</a:t>
            </a:r>
            <a:r>
              <a:rPr lang="en-US" altLang="en-US" dirty="0" smtClean="0"/>
              <a:t>No, I don’t like doing laundry.]</a:t>
            </a:r>
          </a:p>
          <a:p>
            <a:pPr eaLnBrk="1" hangingPunct="1">
              <a:spcBef>
                <a:spcPct val="0"/>
              </a:spcBef>
              <a:defRPr/>
            </a:pPr>
            <a:endParaRPr lang="en-US" altLang="en-US" dirty="0" smtClean="0"/>
          </a:p>
          <a:p>
            <a:pPr eaLnBrk="1" hangingPunct="1">
              <a:spcBef>
                <a:spcPct val="0"/>
              </a:spcBef>
              <a:defRPr/>
            </a:pPr>
            <a:r>
              <a:rPr lang="en-US"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Elicit target language from each Student.</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1863E53B-85D7-7A48-8EC7-22DD18B8F78E}" type="slidenum">
              <a:rPr lang="en-US" altLang="en-US">
                <a:latin typeface="Verdana" charset="0"/>
                <a:cs typeface="Arial" charset="0"/>
              </a:rPr>
              <a:pPr>
                <a:spcBef>
                  <a:spcPct val="0"/>
                </a:spcBef>
              </a:pPr>
              <a:t>27</a:t>
            </a:fld>
            <a:endParaRPr lang="en-US" altLang="en-US">
              <a:latin typeface="Verdana" charset="0"/>
              <a:cs typeface="Arial" charset="0"/>
            </a:endParaRPr>
          </a:p>
        </p:txBody>
      </p:sp>
    </p:spTree>
    <p:extLst>
      <p:ext uri="{BB962C8B-B14F-4D97-AF65-F5344CB8AC3E}">
        <p14:creationId xmlns:p14="http://schemas.microsoft.com/office/powerpoint/2010/main" val="255535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endParaRPr lang="en-US" altLang="en-US" dirty="0" smtClean="0"/>
          </a:p>
          <a:p>
            <a:pPr eaLnBrk="1" hangingPunct="1">
              <a:spcBef>
                <a:spcPct val="0"/>
              </a:spcBef>
              <a:defRPr/>
            </a:pPr>
            <a:r>
              <a:rPr lang="en-US" altLang="en-US" dirty="0" smtClean="0"/>
              <a:t>Allow four minutes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Tell the Students, “Use the pictures to ask your classmates what they like doing. Answer with a full sentence using ‘like,’ ‘love,’ or ‘hate.’ </a:t>
            </a:r>
            <a:r>
              <a:rPr lang="en-GB" altLang="en-US" dirty="0" smtClean="0"/>
              <a:t>Give reasons to say why you like or don’t like something</a:t>
            </a:r>
            <a:r>
              <a:rPr lang="en-US" altLang="en-US" dirty="0" smtClean="0"/>
              <a:t>.”</a:t>
            </a:r>
          </a:p>
          <a:p>
            <a:pPr marL="171450" indent="-171450" eaLnBrk="1" hangingPunct="1">
              <a:spcBef>
                <a:spcPct val="0"/>
              </a:spcBef>
              <a:buFont typeface="Arial" panose="020B0604020202020204" pitchFamily="34" charset="0"/>
              <a:buChar char="•"/>
              <a:defRPr/>
            </a:pPr>
            <a:r>
              <a:rPr lang="en-US" altLang="en-US" dirty="0" smtClean="0"/>
              <a:t>Have the Students take turns asking questions with “Do you like …?” about each of the images and responding using “like,” “love,” or “hate.”</a:t>
            </a:r>
          </a:p>
          <a:p>
            <a:pPr marL="171450" indent="-171450" eaLnBrk="1" hangingPunct="1">
              <a:spcBef>
                <a:spcPct val="0"/>
              </a:spcBef>
              <a:buFont typeface="Arial" panose="020B0604020202020204" pitchFamily="34" charset="0"/>
              <a:buChar char="•"/>
              <a:defRPr/>
            </a:pPr>
            <a:r>
              <a:rPr lang="en-US" altLang="en-US" dirty="0" smtClean="0"/>
              <a:t>Allow two minutes for the Students to ask each other questions, and then say, “Tell me something you learned about your classmates.”</a:t>
            </a:r>
          </a:p>
          <a:p>
            <a:pPr marL="171450" indent="-171450" eaLnBrk="1" hangingPunct="1">
              <a:spcBef>
                <a:spcPct val="0"/>
              </a:spcBef>
              <a:buFont typeface="Arial" panose="020B0604020202020204" pitchFamily="34" charset="0"/>
              <a:buChar char="•"/>
              <a:defRPr/>
            </a:pPr>
            <a:r>
              <a:rPr lang="en-US" altLang="en-US" dirty="0" smtClean="0"/>
              <a:t>Elicit responses in open class. For example:</a:t>
            </a:r>
          </a:p>
          <a:p>
            <a:pPr eaLnBrk="1" hangingPunct="1">
              <a:spcBef>
                <a:spcPct val="0"/>
              </a:spcBef>
              <a:defRPr/>
            </a:pPr>
            <a:r>
              <a:rPr lang="en-US" altLang="en-US" dirty="0" smtClean="0"/>
              <a:t> </a:t>
            </a:r>
          </a:p>
          <a:p>
            <a:pPr eaLnBrk="1" hangingPunct="1">
              <a:spcBef>
                <a:spcPct val="0"/>
              </a:spcBef>
              <a:defRPr/>
            </a:pPr>
            <a:r>
              <a:rPr lang="en-US" altLang="en-US" i="1" dirty="0" smtClean="0"/>
              <a:t>	</a:t>
            </a:r>
            <a:r>
              <a:rPr lang="en-US" altLang="en-US" dirty="0" smtClean="0"/>
              <a:t>Kevin likes watching TV.</a:t>
            </a:r>
          </a:p>
          <a:p>
            <a:pPr eaLnBrk="1" hangingPunct="1">
              <a:spcBef>
                <a:spcPct val="0"/>
              </a:spcBef>
              <a:defRPr/>
            </a:pPr>
            <a:r>
              <a:rPr lang="en-US" altLang="en-US" dirty="0" smtClean="0"/>
              <a:t>	Natalia doesn't like dancing.</a:t>
            </a:r>
          </a:p>
          <a:p>
            <a:pPr eaLnBrk="1" hangingPunct="1">
              <a:spcBef>
                <a:spcPct val="0"/>
              </a:spcBef>
              <a:defRPr/>
            </a:pPr>
            <a:r>
              <a:rPr lang="en-US" altLang="en-US" i="1" dirty="0" smtClean="0"/>
              <a:t> </a:t>
            </a:r>
            <a:endParaRPr lang="en-US" altLang="en-US" dirty="0" smtClean="0"/>
          </a:p>
          <a:p>
            <a:pPr marL="171450" indent="-171450" eaLnBrk="1" hangingPunct="1">
              <a:spcBef>
                <a:spcPct val="0"/>
              </a:spcBef>
              <a:buFont typeface="Arial" panose="020B0604020202020204" pitchFamily="34" charset="0"/>
              <a:buChar char="•"/>
              <a:defRPr/>
            </a:pPr>
            <a:r>
              <a:rPr lang="en-US" altLang="en-US" dirty="0" smtClean="0"/>
              <a:t>Allow one to two minutes for the open class review.</a:t>
            </a:r>
          </a:p>
          <a:p>
            <a:pPr eaLnBrk="1" hangingPunct="1">
              <a:spcBef>
                <a:spcPct val="0"/>
              </a:spcBef>
              <a:defRPr/>
            </a:pPr>
            <a:endParaRPr lang="en-US" altLang="en-US" dirty="0" smtClean="0"/>
          </a:p>
          <a:p>
            <a:pPr eaLnBrk="1" hangingPunct="1">
              <a:spcBef>
                <a:spcPct val="0"/>
              </a:spcBef>
              <a:defRPr/>
            </a:pPr>
            <a:r>
              <a:rPr lang="en-US" altLang="en-US" dirty="0" smtClean="0"/>
              <a:t>ANSWER KEY</a:t>
            </a:r>
          </a:p>
          <a:p>
            <a:pPr eaLnBrk="1" hangingPunct="1">
              <a:spcBef>
                <a:spcPct val="0"/>
              </a:spcBef>
              <a:defRPr/>
            </a:pPr>
            <a:r>
              <a:rPr lang="en-US" altLang="en-US" dirty="0" smtClean="0"/>
              <a:t>A. watching TV</a:t>
            </a:r>
          </a:p>
          <a:p>
            <a:pPr eaLnBrk="1" hangingPunct="1">
              <a:spcBef>
                <a:spcPct val="0"/>
              </a:spcBef>
              <a:defRPr/>
            </a:pPr>
            <a:r>
              <a:rPr lang="en-US" altLang="en-US" dirty="0" smtClean="0"/>
              <a:t>B. doing homework/studying</a:t>
            </a:r>
          </a:p>
          <a:p>
            <a:pPr eaLnBrk="1" hangingPunct="1">
              <a:spcBef>
                <a:spcPct val="0"/>
              </a:spcBef>
              <a:defRPr/>
            </a:pPr>
            <a:r>
              <a:rPr lang="en-US" altLang="en-US" dirty="0" smtClean="0"/>
              <a:t>C. (going) running</a:t>
            </a:r>
          </a:p>
          <a:p>
            <a:pPr eaLnBrk="1" hangingPunct="1">
              <a:spcBef>
                <a:spcPct val="0"/>
              </a:spcBef>
              <a:defRPr/>
            </a:pPr>
            <a:r>
              <a:rPr lang="en-US" altLang="en-US" dirty="0" smtClean="0"/>
              <a:t>D. (going) swimming</a:t>
            </a:r>
          </a:p>
          <a:p>
            <a:pPr eaLnBrk="1" hangingPunct="1">
              <a:spcBef>
                <a:spcPct val="0"/>
              </a:spcBef>
              <a:defRPr/>
            </a:pPr>
            <a:r>
              <a:rPr lang="en-US" altLang="en-US" dirty="0" smtClean="0"/>
              <a:t>E. dancing</a:t>
            </a:r>
          </a:p>
          <a:p>
            <a:pPr eaLnBrk="1" hangingPunct="1">
              <a:spcBef>
                <a:spcPct val="0"/>
              </a:spcBef>
              <a:defRPr/>
            </a:pPr>
            <a:r>
              <a:rPr lang="en-US" altLang="en-US" dirty="0" smtClean="0"/>
              <a:t>F. doing laundry</a:t>
            </a:r>
          </a:p>
          <a:p>
            <a:pPr eaLnBrk="1" hangingPunct="1">
              <a:spcBef>
                <a:spcPct val="0"/>
              </a:spcBef>
              <a:defRPr/>
            </a:pPr>
            <a:endParaRPr lang="en-US" altLang="en-US" dirty="0" smtClean="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1FFA9C3D-666A-7246-B123-45FED9CD663D}" type="slidenum">
              <a:rPr lang="en-US" altLang="en-US">
                <a:latin typeface="Verdana" charset="0"/>
                <a:cs typeface="Arial" charset="0"/>
              </a:rPr>
              <a:pPr>
                <a:spcBef>
                  <a:spcPct val="0"/>
                </a:spcBef>
              </a:pPr>
              <a:t>28</a:t>
            </a:fld>
            <a:endParaRPr lang="en-US" altLang="en-US">
              <a:latin typeface="Verdana" charset="0"/>
              <a:cs typeface="Arial" charset="0"/>
            </a:endParaRPr>
          </a:p>
        </p:txBody>
      </p:sp>
    </p:spTree>
    <p:extLst>
      <p:ext uri="{BB962C8B-B14F-4D97-AF65-F5344CB8AC3E}">
        <p14:creationId xmlns:p14="http://schemas.microsoft.com/office/powerpoint/2010/main" val="187638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endParaRPr lang="en-US" altLang="en-US" dirty="0" smtClean="0"/>
          </a:p>
          <a:p>
            <a:pPr eaLnBrk="1" hangingPunct="1">
              <a:spcBef>
                <a:spcPct val="0"/>
              </a:spcBef>
              <a:defRPr/>
            </a:pPr>
            <a:r>
              <a:rPr lang="en-US" altLang="en-US" dirty="0" smtClean="0"/>
              <a:t>Allow three minutes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Tell the Students, “Use the pictures to ask your classmates what they like doing. Answer with a full sentence using ‘like,’ ‘love,’ or ‘hate.’ </a:t>
            </a:r>
            <a:r>
              <a:rPr lang="en-GB" altLang="en-US" dirty="0" smtClean="0"/>
              <a:t>Give reasons to say why you like or don’t like something</a:t>
            </a:r>
            <a:r>
              <a:rPr lang="en-US" altLang="en-US" dirty="0" smtClean="0"/>
              <a:t>.”</a:t>
            </a:r>
          </a:p>
          <a:p>
            <a:pPr marL="171450" indent="-171450" eaLnBrk="1" hangingPunct="1">
              <a:spcBef>
                <a:spcPct val="0"/>
              </a:spcBef>
              <a:buFont typeface="Arial" panose="020B0604020202020204" pitchFamily="34" charset="0"/>
              <a:buChar char="•"/>
              <a:defRPr/>
            </a:pPr>
            <a:r>
              <a:rPr lang="en-US" altLang="en-US" dirty="0" smtClean="0"/>
              <a:t>Have the Students take turns asking questions with “Do you like …?” about each of the images and responding using “like,” “love,” or “hate.”</a:t>
            </a:r>
          </a:p>
          <a:p>
            <a:pPr marL="171450" indent="-171450" eaLnBrk="1" hangingPunct="1">
              <a:spcBef>
                <a:spcPct val="0"/>
              </a:spcBef>
              <a:buFont typeface="Arial" panose="020B0604020202020204" pitchFamily="34" charset="0"/>
              <a:buChar char="•"/>
              <a:defRPr/>
            </a:pPr>
            <a:r>
              <a:rPr lang="en-US" altLang="en-US" dirty="0" smtClean="0"/>
              <a:t>Allow two minutes for the Students to ask each other questions, and then say, “Tell me something you learned about your classmates.”</a:t>
            </a:r>
          </a:p>
          <a:p>
            <a:pPr marL="171450" indent="-171450" eaLnBrk="1" hangingPunct="1">
              <a:spcBef>
                <a:spcPct val="0"/>
              </a:spcBef>
              <a:buFont typeface="Arial" panose="020B0604020202020204" pitchFamily="34" charset="0"/>
              <a:buChar char="•"/>
              <a:defRPr/>
            </a:pPr>
            <a:r>
              <a:rPr lang="en-US" altLang="en-US" dirty="0" smtClean="0"/>
              <a:t>Elicit responses in open class. For example,</a:t>
            </a:r>
          </a:p>
          <a:p>
            <a:pPr eaLnBrk="1" hangingPunct="1">
              <a:spcBef>
                <a:spcPct val="0"/>
              </a:spcBef>
              <a:defRPr/>
            </a:pPr>
            <a:r>
              <a:rPr lang="en-US" altLang="en-US" dirty="0" smtClean="0"/>
              <a:t> </a:t>
            </a:r>
          </a:p>
          <a:p>
            <a:pPr eaLnBrk="1" hangingPunct="1">
              <a:spcBef>
                <a:spcPct val="0"/>
              </a:spcBef>
              <a:defRPr/>
            </a:pPr>
            <a:r>
              <a:rPr lang="en-US" altLang="en-US" i="1" dirty="0" smtClean="0"/>
              <a:t>	</a:t>
            </a:r>
            <a:r>
              <a:rPr lang="en-US" altLang="en-US" dirty="0" smtClean="0"/>
              <a:t>Ed likes reading.</a:t>
            </a:r>
          </a:p>
          <a:p>
            <a:pPr eaLnBrk="1" hangingPunct="1">
              <a:spcBef>
                <a:spcPct val="0"/>
              </a:spcBef>
              <a:defRPr/>
            </a:pPr>
            <a:r>
              <a:rPr lang="en-US" altLang="en-US" dirty="0" smtClean="0"/>
              <a:t>	Suri doesn't like going to museums.</a:t>
            </a:r>
          </a:p>
          <a:p>
            <a:pPr eaLnBrk="1" hangingPunct="1">
              <a:spcBef>
                <a:spcPct val="0"/>
              </a:spcBef>
              <a:defRPr/>
            </a:pPr>
            <a:r>
              <a:rPr lang="en-US" altLang="en-US" i="1" dirty="0" smtClean="0"/>
              <a:t> </a:t>
            </a:r>
            <a:endParaRPr lang="en-US" altLang="en-US" dirty="0" smtClean="0"/>
          </a:p>
          <a:p>
            <a:pPr marL="171450" indent="-171450" eaLnBrk="1" hangingPunct="1">
              <a:spcBef>
                <a:spcPct val="0"/>
              </a:spcBef>
              <a:buFont typeface="Arial" panose="020B0604020202020204" pitchFamily="34" charset="0"/>
              <a:buChar char="•"/>
              <a:defRPr/>
            </a:pPr>
            <a:r>
              <a:rPr lang="en-US" altLang="en-US" dirty="0" smtClean="0"/>
              <a:t>Allow one to two minutes for the open class review.</a:t>
            </a:r>
          </a:p>
          <a:p>
            <a:pPr eaLnBrk="1" hangingPunct="1">
              <a:spcBef>
                <a:spcPct val="0"/>
              </a:spcBef>
              <a:buFontTx/>
              <a:buChar char="•"/>
              <a:defRPr/>
            </a:pPr>
            <a:endParaRPr lang="en-US" altLang="en-US" dirty="0" smtClean="0"/>
          </a:p>
          <a:p>
            <a:pPr eaLnBrk="1" hangingPunct="1">
              <a:spcBef>
                <a:spcPct val="0"/>
              </a:spcBef>
              <a:defRPr/>
            </a:pPr>
            <a:r>
              <a:rPr lang="en-US" altLang="en-US" dirty="0" smtClean="0"/>
              <a:t>ANSWER KEY</a:t>
            </a:r>
          </a:p>
          <a:p>
            <a:pPr eaLnBrk="1" hangingPunct="1">
              <a:spcBef>
                <a:spcPct val="0"/>
              </a:spcBef>
              <a:defRPr/>
            </a:pPr>
            <a:r>
              <a:rPr lang="en-US" altLang="en-US" dirty="0" smtClean="0"/>
              <a:t>A. listening to music</a:t>
            </a:r>
          </a:p>
          <a:p>
            <a:pPr eaLnBrk="1" hangingPunct="1">
              <a:spcBef>
                <a:spcPct val="0"/>
              </a:spcBef>
              <a:defRPr/>
            </a:pPr>
            <a:r>
              <a:rPr lang="en-US" altLang="en-US" dirty="0" smtClean="0"/>
              <a:t>B. cooking</a:t>
            </a:r>
          </a:p>
          <a:p>
            <a:pPr eaLnBrk="1" hangingPunct="1">
              <a:spcBef>
                <a:spcPct val="0"/>
              </a:spcBef>
              <a:defRPr/>
            </a:pPr>
            <a:r>
              <a:rPr lang="en-US" altLang="en-US" dirty="0" smtClean="0"/>
              <a:t>C. reading</a:t>
            </a:r>
          </a:p>
          <a:p>
            <a:pPr eaLnBrk="1" hangingPunct="1">
              <a:spcBef>
                <a:spcPct val="0"/>
              </a:spcBef>
              <a:defRPr/>
            </a:pPr>
            <a:r>
              <a:rPr lang="en-US" altLang="en-US" dirty="0" smtClean="0"/>
              <a:t>D. cleaning</a:t>
            </a:r>
          </a:p>
          <a:p>
            <a:pPr eaLnBrk="1" hangingPunct="1">
              <a:spcBef>
                <a:spcPct val="0"/>
              </a:spcBef>
              <a:defRPr/>
            </a:pPr>
            <a:r>
              <a:rPr lang="en-US" altLang="en-US" dirty="0" smtClean="0"/>
              <a:t>E. going to museums</a:t>
            </a:r>
          </a:p>
          <a:p>
            <a:pPr eaLnBrk="1" hangingPunct="1">
              <a:spcBef>
                <a:spcPct val="0"/>
              </a:spcBef>
              <a:defRPr/>
            </a:pPr>
            <a:r>
              <a:rPr lang="en-US" altLang="en-US" dirty="0" smtClean="0"/>
              <a:t>F. singing</a:t>
            </a:r>
          </a:p>
          <a:p>
            <a:pPr eaLnBrk="1" hangingPunct="1">
              <a:spcBef>
                <a:spcPct val="0"/>
              </a:spcBef>
              <a:defRPr/>
            </a:pPr>
            <a:endParaRPr lang="en-US" altLang="en-US" dirty="0"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CEB008B6-41FD-6944-9DE8-5996202D4C7C}" type="slidenum">
              <a:rPr lang="en-US" altLang="en-US">
                <a:latin typeface="Verdana" charset="0"/>
                <a:cs typeface="Arial" charset="0"/>
              </a:rPr>
              <a:pPr>
                <a:spcBef>
                  <a:spcPct val="0"/>
                </a:spcBef>
              </a:pPr>
              <a:t>29</a:t>
            </a:fld>
            <a:endParaRPr lang="en-US" altLang="en-US">
              <a:latin typeface="Verdana" charset="0"/>
              <a:cs typeface="Arial" charset="0"/>
            </a:endParaRPr>
          </a:p>
        </p:txBody>
      </p:sp>
    </p:spTree>
    <p:extLst>
      <p:ext uri="{BB962C8B-B14F-4D97-AF65-F5344CB8AC3E}">
        <p14:creationId xmlns:p14="http://schemas.microsoft.com/office/powerpoint/2010/main" val="418818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1.1 </a:t>
            </a:r>
            <a:r>
              <a:rPr lang="en-GB" dirty="0" smtClean="0"/>
              <a:t>Do, Can, Be</a:t>
            </a:r>
            <a:r>
              <a:rPr lang="en-US" dirty="0" smtClean="0"/>
              <a:t> (10 min)</a:t>
            </a:r>
          </a:p>
          <a:p>
            <a:pPr defTabSz="457200" eaLnBrk="1" fontAlgn="auto" hangingPunct="1">
              <a:spcBef>
                <a:spcPts val="0"/>
              </a:spcBef>
              <a:spcAft>
                <a:spcPts val="0"/>
              </a:spcAft>
              <a:defRPr/>
            </a:pPr>
            <a:r>
              <a:rPr lang="en-US" dirty="0" smtClean="0"/>
              <a:t>Allow two minutes for this slide.</a:t>
            </a:r>
          </a:p>
          <a:p>
            <a:pPr defTabSz="457200" eaLnBrk="1" fontAlgn="auto" hangingPunct="1">
              <a:spcBef>
                <a:spcPts val="0"/>
              </a:spcBef>
              <a:spcAft>
                <a:spcPts val="0"/>
              </a:spcAft>
              <a:defRPr/>
            </a:pPr>
            <a:endParaRPr lang="en-US" dirty="0" smtClean="0"/>
          </a:p>
          <a:p>
            <a:pPr defTabSz="457200" eaLnBrk="1" fontAlgn="auto" hangingPunct="1">
              <a:spcBef>
                <a:spcPts val="0"/>
              </a:spcBef>
              <a:spcAft>
                <a:spcPts val="0"/>
              </a:spcAft>
              <a:defRPr/>
            </a:pPr>
            <a:r>
              <a:rPr lang="en-US" dirty="0" smtClean="0"/>
              <a:t>OBJECTIVE</a:t>
            </a:r>
          </a:p>
          <a:p>
            <a:pPr marL="171450" indent="-171450" defTabSz="457200" eaLnBrk="1" fontAlgn="auto" hangingPunct="1">
              <a:spcBef>
                <a:spcPts val="0"/>
              </a:spcBef>
              <a:spcAft>
                <a:spcPts val="0"/>
              </a:spcAft>
              <a:buFont typeface="Arial"/>
              <a:buChar char="•"/>
              <a:defRPr/>
            </a:pPr>
            <a:r>
              <a:rPr lang="en-GB" dirty="0" smtClean="0"/>
              <a:t>To help the Students relax and start thinking in English</a:t>
            </a:r>
            <a:endParaRPr lang="en-US" dirty="0" smtClean="0"/>
          </a:p>
          <a:p>
            <a:pPr defTabSz="457200" eaLnBrk="1" fontAlgn="auto" hangingPunct="1">
              <a:spcBef>
                <a:spcPts val="0"/>
              </a:spcBef>
              <a:spcAft>
                <a:spcPts val="0"/>
              </a:spcAft>
              <a:defRPr/>
            </a:pPr>
            <a:endParaRPr lang="en-US" dirty="0" smtClean="0"/>
          </a:p>
          <a:p>
            <a:pPr defTabSz="457200" eaLnBrk="1" fontAlgn="auto" hangingPunct="1">
              <a:spcBef>
                <a:spcPts val="0"/>
              </a:spcBef>
              <a:spcAft>
                <a:spcPts val="0"/>
              </a:spcAft>
              <a:defRPr/>
            </a:pPr>
            <a:r>
              <a:rPr lang="en-US" dirty="0" smtClean="0"/>
              <a:t>INSTRUCTIONS</a:t>
            </a:r>
          </a:p>
          <a:p>
            <a:pPr eaLnBrk="1" fontAlgn="auto" hangingPunct="1">
              <a:spcBef>
                <a:spcPts val="0"/>
              </a:spcBef>
              <a:spcAft>
                <a:spcPts val="0"/>
              </a:spcAft>
              <a:buFont typeface="Arial"/>
              <a:buNone/>
              <a:defRPr/>
            </a:pPr>
            <a:r>
              <a:rPr lang="en-US" dirty="0" smtClean="0"/>
              <a:t>#1. Draw the Students’ attention to the cues at the top of the screen. [do, be, can] </a:t>
            </a:r>
          </a:p>
          <a:p>
            <a:pPr eaLnBrk="1" fontAlgn="auto" hangingPunct="1">
              <a:spcBef>
                <a:spcPts val="0"/>
              </a:spcBef>
              <a:spcAft>
                <a:spcPts val="0"/>
              </a:spcAft>
              <a:buFont typeface="Arial"/>
              <a:buNone/>
              <a:defRPr/>
            </a:pPr>
            <a:r>
              <a:rPr lang="en-US" dirty="0" smtClean="0"/>
              <a:t>#2. Have a Student read the request. [Ask me questions with these words.]</a:t>
            </a:r>
          </a:p>
          <a:p>
            <a:pPr eaLnBrk="1" fontAlgn="auto" hangingPunct="1">
              <a:spcBef>
                <a:spcPts val="0"/>
              </a:spcBef>
              <a:spcAft>
                <a:spcPts val="0"/>
              </a:spcAft>
              <a:buFont typeface="Arial"/>
              <a:buNone/>
              <a:defRPr/>
            </a:pPr>
            <a:r>
              <a:rPr lang="en-US" dirty="0" smtClean="0"/>
              <a:t>#3. Encourage a Student to make a question with “do” and “Chinese food.”</a:t>
            </a:r>
          </a:p>
          <a:p>
            <a:pPr eaLnBrk="1" fontAlgn="auto" hangingPunct="1">
              <a:spcBef>
                <a:spcPts val="0"/>
              </a:spcBef>
              <a:spcAft>
                <a:spcPts val="0"/>
              </a:spcAft>
              <a:buFont typeface="Arial"/>
              <a:buNone/>
              <a:defRPr/>
            </a:pPr>
            <a:r>
              <a:rPr lang="en-US" dirty="0" smtClean="0"/>
              <a:t>#4. Reveal a possible answer. [</a:t>
            </a:r>
            <a:r>
              <a:rPr lang="en-GB" dirty="0" smtClean="0"/>
              <a:t>Do you like Chinese food?</a:t>
            </a:r>
            <a:r>
              <a:rPr lang="en-US" dirty="0" smtClean="0"/>
              <a:t>]</a:t>
            </a:r>
          </a:p>
          <a:p>
            <a:pPr eaLnBrk="1" fontAlgn="auto" hangingPunct="1">
              <a:spcBef>
                <a:spcPts val="0"/>
              </a:spcBef>
              <a:spcAft>
                <a:spcPts val="0"/>
              </a:spcAft>
              <a:buFont typeface="Arial"/>
              <a:buNone/>
              <a:defRPr/>
            </a:pPr>
            <a:r>
              <a:rPr lang="en-US" dirty="0" smtClean="0"/>
              <a:t>#5. Encourage a Student to make a question with “be” + “married.”</a:t>
            </a:r>
          </a:p>
          <a:p>
            <a:pPr eaLnBrk="1" fontAlgn="auto" hangingPunct="1">
              <a:spcBef>
                <a:spcPts val="0"/>
              </a:spcBef>
              <a:spcAft>
                <a:spcPts val="0"/>
              </a:spcAft>
              <a:buFont typeface="Arial"/>
              <a:buNone/>
              <a:defRPr/>
            </a:pPr>
            <a:r>
              <a:rPr lang="en-US" dirty="0" smtClean="0"/>
              <a:t>#6. Reveal a possible answer. [</a:t>
            </a:r>
            <a:r>
              <a:rPr lang="en-GB" dirty="0" smtClean="0"/>
              <a:t>Are you married?</a:t>
            </a:r>
            <a:r>
              <a:rPr lang="en-US" dirty="0" smtClean="0"/>
              <a:t>] </a:t>
            </a:r>
          </a:p>
          <a:p>
            <a:pPr eaLnBrk="1" fontAlgn="auto" hangingPunct="1">
              <a:spcBef>
                <a:spcPts val="0"/>
              </a:spcBef>
              <a:spcAft>
                <a:spcPts val="0"/>
              </a:spcAft>
              <a:buFont typeface="Arial"/>
              <a:buNone/>
              <a:defRPr/>
            </a:pPr>
            <a:r>
              <a:rPr lang="en-US" dirty="0" smtClean="0"/>
              <a:t>#7. Encourage a Student to make a question with “can” + “swim.”</a:t>
            </a:r>
          </a:p>
          <a:p>
            <a:pPr eaLnBrk="1" fontAlgn="auto" hangingPunct="1">
              <a:spcBef>
                <a:spcPts val="0"/>
              </a:spcBef>
              <a:spcAft>
                <a:spcPts val="0"/>
              </a:spcAft>
              <a:buFont typeface="Arial"/>
              <a:buNone/>
              <a:defRPr/>
            </a:pPr>
            <a:r>
              <a:rPr lang="en-US" dirty="0" smtClean="0"/>
              <a:t>#8. Reveal a possible answer. [</a:t>
            </a:r>
            <a:r>
              <a:rPr lang="en-GB" dirty="0" smtClean="0"/>
              <a:t>Can you swim?</a:t>
            </a:r>
            <a:r>
              <a:rPr lang="en-US" dirty="0" smtClean="0"/>
              <a:t>]</a:t>
            </a:r>
          </a:p>
          <a:p>
            <a:pPr eaLnBrk="1" fontAlgn="auto" hangingPunct="1">
              <a:spcBef>
                <a:spcPts val="0"/>
              </a:spcBef>
              <a:spcAft>
                <a:spcPts val="0"/>
              </a:spcAft>
              <a:buFont typeface="Arial"/>
              <a:buNone/>
              <a:defRPr/>
            </a:pPr>
            <a:endParaRPr lang="en-US" dirty="0"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0D038E5D-2556-354E-8000-7E0B276EE73F}" type="slidenum">
              <a:rPr lang="en-US" altLang="en-US">
                <a:latin typeface="Verdana" charset="0"/>
                <a:cs typeface="Arial" charset="0"/>
              </a:rPr>
              <a:pPr>
                <a:spcBef>
                  <a:spcPct val="0"/>
                </a:spcBef>
              </a:pPr>
              <a:t>3</a:t>
            </a:fld>
            <a:endParaRPr lang="en-US" altLang="en-US">
              <a:latin typeface="Verdana" charset="0"/>
              <a:cs typeface="Arial" charset="0"/>
            </a:endParaRPr>
          </a:p>
        </p:txBody>
      </p:sp>
    </p:spTree>
    <p:extLst>
      <p:ext uri="{BB962C8B-B14F-4D97-AF65-F5344CB8AC3E}">
        <p14:creationId xmlns:p14="http://schemas.microsoft.com/office/powerpoint/2010/main" val="1983377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3.2 </a:t>
            </a:r>
            <a:r>
              <a:rPr lang="en-GB" altLang="en-US" dirty="0" smtClean="0"/>
              <a:t>Loves, Likes, Hates</a:t>
            </a:r>
          </a:p>
          <a:p>
            <a:pPr eaLnBrk="1" hangingPunct="1">
              <a:spcBef>
                <a:spcPct val="0"/>
              </a:spcBef>
              <a:defRPr/>
            </a:pPr>
            <a:r>
              <a:rPr lang="en-US" altLang="en-US" dirty="0" smtClean="0"/>
              <a:t>Optional Extension</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GB" altLang="en-US" dirty="0" smtClean="0"/>
              <a:t>Repeat the activity. This time, have the Students come up with their own activities</a:t>
            </a:r>
            <a:r>
              <a:rPr lang="en-US" altLang="en-US" dirty="0" smtClean="0"/>
              <a:t>.</a:t>
            </a:r>
            <a:endParaRPr lang="en-GB" altLang="en-US" dirty="0" smtClean="0"/>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D0BE350A-DE5E-3243-935D-8B65C82F2A09}" type="slidenum">
              <a:rPr lang="en-US" altLang="en-US">
                <a:latin typeface="Verdana" charset="0"/>
                <a:cs typeface="Arial" charset="0"/>
              </a:rPr>
              <a:pPr>
                <a:spcBef>
                  <a:spcPct val="0"/>
                </a:spcBef>
              </a:pPr>
              <a:t>30</a:t>
            </a:fld>
            <a:endParaRPr lang="en-US" altLang="en-US">
              <a:latin typeface="Verdana" charset="0"/>
              <a:cs typeface="Arial" charset="0"/>
            </a:endParaRPr>
          </a:p>
        </p:txBody>
      </p:sp>
    </p:spTree>
    <p:extLst>
      <p:ext uri="{BB962C8B-B14F-4D97-AF65-F5344CB8AC3E}">
        <p14:creationId xmlns:p14="http://schemas.microsoft.com/office/powerpoint/2010/main" val="198992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3.2 </a:t>
            </a:r>
            <a:r>
              <a:rPr lang="en-GB" dirty="0" smtClean="0"/>
              <a:t>Loves, Likes, Hates</a:t>
            </a:r>
            <a:endParaRPr lang="en-US" dirty="0" smtClean="0"/>
          </a:p>
          <a:p>
            <a:pPr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8C757EA5-4780-B34F-BF24-D16C5B7C27C7}" type="slidenum">
              <a:rPr lang="en-US" altLang="en-US">
                <a:latin typeface="Verdana" charset="0"/>
                <a:cs typeface="Arial" charset="0"/>
              </a:rPr>
              <a:pPr>
                <a:spcBef>
                  <a:spcPct val="0"/>
                </a:spcBef>
              </a:pPr>
              <a:t>31</a:t>
            </a:fld>
            <a:endParaRPr lang="en-US" altLang="en-US">
              <a:latin typeface="Verdana" charset="0"/>
              <a:cs typeface="Arial" charset="0"/>
            </a:endParaRPr>
          </a:p>
        </p:txBody>
      </p:sp>
    </p:spTree>
    <p:extLst>
      <p:ext uri="{BB962C8B-B14F-4D97-AF65-F5344CB8AC3E}">
        <p14:creationId xmlns:p14="http://schemas.microsoft.com/office/powerpoint/2010/main" val="3269168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4.1 </a:t>
            </a:r>
            <a:r>
              <a:rPr lang="en-GB" dirty="0" smtClean="0"/>
              <a:t>What Shall We Do? (10</a:t>
            </a:r>
            <a:r>
              <a:rPr lang="en-US" dirty="0" smtClean="0"/>
              <a:t> min)</a:t>
            </a:r>
          </a:p>
          <a:p>
            <a:pPr defTabSz="457200" eaLnBrk="1" fontAlgn="auto" hangingPunct="1">
              <a:spcBef>
                <a:spcPts val="0"/>
              </a:spcBef>
              <a:spcAft>
                <a:spcPts val="0"/>
              </a:spcAft>
              <a:defRPr/>
            </a:pPr>
            <a:r>
              <a:rPr lang="en-US" dirty="0" smtClean="0"/>
              <a:t>Allow two minutes for this slide.</a:t>
            </a:r>
          </a:p>
          <a:p>
            <a:pPr defTabSz="457200"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OBJECTIVES</a:t>
            </a:r>
          </a:p>
          <a:p>
            <a:pPr marL="171450" indent="-171450" defTabSz="457200" eaLnBrk="1" fontAlgn="auto" hangingPunct="1">
              <a:spcBef>
                <a:spcPts val="0"/>
              </a:spcBef>
              <a:spcAft>
                <a:spcPts val="0"/>
              </a:spcAft>
              <a:buFont typeface="Arial" charset="0"/>
              <a:buChar char="•"/>
              <a:defRPr/>
            </a:pPr>
            <a:r>
              <a:rPr lang="en-US" dirty="0" smtClean="0"/>
              <a:t>Can use some basic language related to expressing an opinion (</a:t>
            </a:r>
            <a:r>
              <a:rPr lang="en-US" i="1" dirty="0" smtClean="0"/>
              <a:t>awesome; bad; boring, cool; favorite; funny; great; nice; old; sure; ugly; weird</a:t>
            </a:r>
            <a:r>
              <a:rPr lang="en-US" dirty="0" smtClean="0"/>
              <a:t>)</a:t>
            </a:r>
          </a:p>
          <a:p>
            <a:pPr marL="171450" indent="-171450" defTabSz="457200" eaLnBrk="1" fontAlgn="auto" hangingPunct="1">
              <a:spcBef>
                <a:spcPts val="0"/>
              </a:spcBef>
              <a:spcAft>
                <a:spcPts val="0"/>
              </a:spcAft>
              <a:buFont typeface="Arial" charset="0"/>
              <a:buChar char="•"/>
              <a:defRPr/>
            </a:pPr>
            <a:r>
              <a:rPr lang="en-US" dirty="0" smtClean="0"/>
              <a:t>Can express very basic likes and dislikes with </a:t>
            </a:r>
            <a:r>
              <a:rPr lang="en-US" i="1" dirty="0" smtClean="0"/>
              <a:t>like/love/hate</a:t>
            </a:r>
            <a:r>
              <a:rPr lang="en-US" dirty="0" smtClean="0"/>
              <a:t> + -</a:t>
            </a:r>
            <a:r>
              <a:rPr lang="en-US" i="1" dirty="0" err="1" smtClean="0"/>
              <a:t>ing</a:t>
            </a:r>
            <a:r>
              <a:rPr lang="en-US" i="1" dirty="0" smtClean="0"/>
              <a:t> </a:t>
            </a:r>
            <a:r>
              <a:rPr lang="en-US" dirty="0" smtClean="0"/>
              <a:t>(</a:t>
            </a:r>
            <a:r>
              <a:rPr lang="en-US" i="1" dirty="0" smtClean="0"/>
              <a:t>I love going to museums.</a:t>
            </a:r>
            <a:r>
              <a:rPr lang="en-US" dirty="0" smtClean="0"/>
              <a:t>)</a:t>
            </a:r>
          </a:p>
          <a:p>
            <a:pPr marL="171450" indent="-171450" eaLnBrk="1" fontAlgn="auto" hangingPunct="1">
              <a:spcBef>
                <a:spcPts val="0"/>
              </a:spcBef>
              <a:spcAft>
                <a:spcPts val="0"/>
              </a:spcAft>
              <a:buFont typeface="Arial" charset="0"/>
              <a:buChar char="•"/>
              <a:defRPr/>
            </a:pPr>
            <a:r>
              <a:rPr lang="en-US" dirty="0" smtClean="0"/>
              <a:t>Can express likes and dislikes about things they have or do in a very limited way (</a:t>
            </a:r>
            <a:r>
              <a:rPr lang="en-US" i="1" dirty="0" smtClean="0"/>
              <a:t>I like cheese.</a:t>
            </a:r>
            <a:r>
              <a:rPr lang="en-US" dirty="0" smtClean="0"/>
              <a:t>) </a:t>
            </a:r>
          </a:p>
          <a:p>
            <a:pPr eaLnBrk="1" fontAlgn="auto" hangingPunct="1">
              <a:spcBef>
                <a:spcPts val="0"/>
              </a:spcBef>
              <a:spcAft>
                <a:spcPts val="0"/>
              </a:spcAft>
              <a:defRPr/>
            </a:pPr>
            <a:endParaRPr lang="en-US" dirty="0" smtClean="0"/>
          </a:p>
          <a:p>
            <a:pPr eaLnBrk="1" fontAlgn="auto" hangingPunct="1">
              <a:spcBef>
                <a:spcPts val="0"/>
              </a:spcBef>
              <a:spcAft>
                <a:spcPts val="0"/>
              </a:spcAft>
              <a:buFont typeface="Arial"/>
              <a:buNone/>
              <a:defRPr/>
            </a:pPr>
            <a:r>
              <a:rPr lang="en-US" dirty="0" smtClean="0"/>
              <a:t>INSTRUCTIONS</a:t>
            </a:r>
          </a:p>
          <a:p>
            <a:pPr defTabSz="457200" eaLnBrk="1" fontAlgn="auto" hangingPunct="1">
              <a:spcBef>
                <a:spcPts val="0"/>
              </a:spcBef>
              <a:spcAft>
                <a:spcPts val="0"/>
              </a:spcAft>
              <a:defRPr/>
            </a:pPr>
            <a:r>
              <a:rPr lang="en-US" dirty="0" smtClean="0"/>
              <a:t>#1. Have a Student read the request. [Tell me ten things you can do in your free time.]</a:t>
            </a:r>
          </a:p>
          <a:p>
            <a:pPr eaLnBrk="1" fontAlgn="auto" hangingPunct="1">
              <a:spcBef>
                <a:spcPts val="0"/>
              </a:spcBef>
              <a:spcAft>
                <a:spcPts val="0"/>
              </a:spcAft>
              <a:defRPr/>
            </a:pPr>
            <a:r>
              <a:rPr lang="en-US" dirty="0" smtClean="0"/>
              <a:t>#2. Encourage the Students to answer.</a:t>
            </a:r>
          </a:p>
          <a:p>
            <a:pPr defTabSz="457200" eaLnBrk="1" fontAlgn="auto" hangingPunct="1">
              <a:spcBef>
                <a:spcPts val="0"/>
              </a:spcBef>
              <a:spcAft>
                <a:spcPts val="0"/>
              </a:spcAft>
              <a:defRPr/>
            </a:pPr>
            <a:r>
              <a:rPr lang="en-US" dirty="0" smtClean="0"/>
              <a:t>#3. Reveal the sample answers. [Dance./Sing./Go to museums.]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TEACHING TIPS</a:t>
            </a:r>
          </a:p>
          <a:p>
            <a:pPr marL="171450" indent="-171450" eaLnBrk="1" fontAlgn="auto" hangingPunct="1">
              <a:spcBef>
                <a:spcPts val="0"/>
              </a:spcBef>
              <a:spcAft>
                <a:spcPts val="0"/>
              </a:spcAft>
              <a:buFont typeface="Arial" panose="020B0604020202020204" pitchFamily="34" charset="0"/>
              <a:buChar char="•"/>
              <a:defRPr/>
            </a:pPr>
            <a:r>
              <a:rPr lang="en-US" dirty="0" smtClean="0"/>
              <a:t>Brainstorm/elicit a variety of the target language, which will be used and assessed during the practice.</a:t>
            </a:r>
          </a:p>
          <a:p>
            <a:pPr marL="171450" indent="-171450" eaLnBrk="1" fontAlgn="auto" hangingPunct="1">
              <a:spcBef>
                <a:spcPts val="0"/>
              </a:spcBef>
              <a:spcAft>
                <a:spcPts val="0"/>
              </a:spcAft>
              <a:buFont typeface="Arial" panose="020B0604020202020204" pitchFamily="34" charset="0"/>
              <a:buChar char="•"/>
              <a:defRPr/>
            </a:pPr>
            <a:r>
              <a:rPr lang="en-US" dirty="0" smtClean="0"/>
              <a:t>Elicit from each Student.</a:t>
            </a:r>
          </a:p>
          <a:p>
            <a:pPr marL="171450" indent="-171450" eaLnBrk="1" fontAlgn="auto" hangingPunct="1">
              <a:spcBef>
                <a:spcPts val="0"/>
              </a:spcBef>
              <a:spcAft>
                <a:spcPts val="0"/>
              </a:spcAft>
              <a:buFont typeface="Arial" panose="020B0604020202020204" pitchFamily="34" charset="0"/>
              <a:buChar char="•"/>
              <a:defRPr/>
            </a:pPr>
            <a:r>
              <a:rPr lang="en-US" dirty="0" smtClean="0"/>
              <a:t>It helps to board elicited language.</a:t>
            </a:r>
          </a:p>
          <a:p>
            <a:pPr eaLnBrk="1" fontAlgn="auto" hangingPunct="1">
              <a:spcBef>
                <a:spcPts val="0"/>
              </a:spcBef>
              <a:spcAft>
                <a:spcPts val="0"/>
              </a:spcAft>
              <a:defRPr/>
            </a:pPr>
            <a:endParaRPr lang="en-US" dirty="0"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6AD2C7C1-35EE-0D4C-B333-F3B421F629C4}" type="slidenum">
              <a:rPr lang="en-US" altLang="en-US">
                <a:latin typeface="Verdana" charset="0"/>
                <a:cs typeface="Arial" charset="0"/>
              </a:rPr>
              <a:pPr>
                <a:spcBef>
                  <a:spcPct val="0"/>
                </a:spcBef>
              </a:pPr>
              <a:t>32</a:t>
            </a:fld>
            <a:endParaRPr lang="en-US" altLang="en-US">
              <a:latin typeface="Verdana" charset="0"/>
              <a:cs typeface="Arial" charset="0"/>
            </a:endParaRPr>
          </a:p>
        </p:txBody>
      </p:sp>
    </p:spTree>
    <p:extLst>
      <p:ext uri="{BB962C8B-B14F-4D97-AF65-F5344CB8AC3E}">
        <p14:creationId xmlns:p14="http://schemas.microsoft.com/office/powerpoint/2010/main" val="1959424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4.1 </a:t>
            </a:r>
            <a:r>
              <a:rPr lang="en-GB" dirty="0" smtClean="0"/>
              <a:t>What Shall We Do?</a:t>
            </a:r>
          </a:p>
          <a:p>
            <a:pPr defTabSz="457200" eaLnBrk="1" fontAlgn="auto" hangingPunct="1">
              <a:spcBef>
                <a:spcPts val="0"/>
              </a:spcBef>
              <a:spcAft>
                <a:spcPts val="0"/>
              </a:spcAft>
              <a:defRPr/>
            </a:pPr>
            <a:r>
              <a:rPr lang="en-US" dirty="0" smtClean="0"/>
              <a:t>Allow eight minutes for this slide.</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INSTRUCTIONS</a:t>
            </a:r>
          </a:p>
          <a:p>
            <a:pPr marL="171450" indent="-171450" eaLnBrk="1" fontAlgn="auto" hangingPunct="1">
              <a:spcBef>
                <a:spcPts val="0"/>
              </a:spcBef>
              <a:spcAft>
                <a:spcPts val="0"/>
              </a:spcAft>
              <a:buFont typeface="Arial" charset="0"/>
              <a:buChar char="•"/>
              <a:defRPr/>
            </a:pPr>
            <a:r>
              <a:rPr lang="en-US" dirty="0" smtClean="0"/>
              <a:t>Say, “Talk to all your classmates. This weekend, you have free time. You want to do something with the other people in your class. You can choose from the activities we have talked about. Say what you like and don’t like doing, and why. Ask people about what they like or don’t like doing. Find one thing to do with each person.”</a:t>
            </a:r>
          </a:p>
          <a:p>
            <a:pPr marL="171450" indent="-171450" eaLnBrk="1" fontAlgn="auto" hangingPunct="1">
              <a:spcBef>
                <a:spcPts val="0"/>
              </a:spcBef>
              <a:spcAft>
                <a:spcPts val="0"/>
              </a:spcAft>
              <a:buFont typeface="Arial" charset="0"/>
              <a:buChar char="•"/>
              <a:defRPr/>
            </a:pPr>
            <a:r>
              <a:rPr lang="en-US" dirty="0" smtClean="0"/>
              <a:t>Have the Students talk to each other Student in the class. For example,</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	A: Do you want to play football this weekend?</a:t>
            </a:r>
          </a:p>
          <a:p>
            <a:pPr eaLnBrk="1" fontAlgn="auto" hangingPunct="1">
              <a:spcBef>
                <a:spcPts val="0"/>
              </a:spcBef>
              <a:spcAft>
                <a:spcPts val="0"/>
              </a:spcAft>
              <a:defRPr/>
            </a:pPr>
            <a:r>
              <a:rPr lang="en-US" dirty="0" smtClean="0"/>
              <a:t>	B: No, I don’t like playing football. It’s boring. Why don’t we listen to music?</a:t>
            </a:r>
          </a:p>
          <a:p>
            <a:pPr eaLnBrk="1" fontAlgn="auto" hangingPunct="1">
              <a:spcBef>
                <a:spcPts val="0"/>
              </a:spcBef>
              <a:spcAft>
                <a:spcPts val="0"/>
              </a:spcAft>
              <a:defRPr/>
            </a:pPr>
            <a:r>
              <a:rPr lang="en-US" dirty="0" smtClean="0"/>
              <a:t>	A: Why do you like listening to music?</a:t>
            </a:r>
          </a:p>
          <a:p>
            <a:pPr eaLnBrk="1" fontAlgn="auto" hangingPunct="1">
              <a:spcBef>
                <a:spcPts val="0"/>
              </a:spcBef>
              <a:spcAft>
                <a:spcPts val="0"/>
              </a:spcAft>
              <a:defRPr/>
            </a:pPr>
            <a:r>
              <a:rPr lang="en-US" dirty="0" smtClean="0"/>
              <a:t>	B: I like listening to music because it’s relaxing.</a:t>
            </a:r>
          </a:p>
          <a:p>
            <a:pPr eaLnBrk="1" fontAlgn="auto" hangingPunct="1">
              <a:spcBef>
                <a:spcPts val="0"/>
              </a:spcBef>
              <a:spcAft>
                <a:spcPts val="0"/>
              </a:spcAft>
              <a:defRPr/>
            </a:pPr>
            <a:r>
              <a:rPr lang="en-US" dirty="0" smtClean="0"/>
              <a:t>	A: I love listening to music, too!</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 </a:t>
            </a:r>
          </a:p>
          <a:p>
            <a:pPr marL="171450" indent="-171450" eaLnBrk="1" fontAlgn="auto" hangingPunct="1">
              <a:spcBef>
                <a:spcPts val="0"/>
              </a:spcBef>
              <a:spcAft>
                <a:spcPts val="0"/>
              </a:spcAft>
              <a:buFont typeface="Arial" charset="0"/>
              <a:buChar char="•"/>
              <a:defRPr/>
            </a:pPr>
            <a:r>
              <a:rPr lang="en-US" dirty="0" smtClean="0"/>
              <a:t>Allow five minutes for the discussion activity. Afterwards, get feedback in open class by asking the Students what they are doing with whom, and why. Allow three minutes for feedback.</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TEACHING TIP</a:t>
            </a:r>
          </a:p>
          <a:p>
            <a:pPr marL="171450" indent="-171450" eaLnBrk="1" fontAlgn="auto" hangingPunct="1">
              <a:spcBef>
                <a:spcPts val="0"/>
              </a:spcBef>
              <a:spcAft>
                <a:spcPts val="0"/>
              </a:spcAft>
              <a:buFont typeface="Arial" charset="0"/>
              <a:buChar char="•"/>
              <a:defRPr/>
            </a:pPr>
            <a:r>
              <a:rPr lang="en-US" dirty="0" smtClean="0"/>
              <a:t>If you have a weaker group, add structure to the activity by setting a time limit for each conversation. For example, allow one minute for each pair to talk. Then have the Students change partners. Adjust the time limit depending on the number of Students in your group.</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D062AC2F-FE5A-754B-9279-5766F3B00107}" type="slidenum">
              <a:rPr lang="en-US" altLang="en-US">
                <a:latin typeface="Verdana" charset="0"/>
                <a:cs typeface="Arial" charset="0"/>
              </a:rPr>
              <a:pPr>
                <a:spcBef>
                  <a:spcPct val="0"/>
                </a:spcBef>
              </a:pPr>
              <a:t>33</a:t>
            </a:fld>
            <a:endParaRPr lang="en-US" altLang="en-US">
              <a:latin typeface="Verdana" charset="0"/>
              <a:cs typeface="Arial" charset="0"/>
            </a:endParaRPr>
          </a:p>
        </p:txBody>
      </p:sp>
    </p:spTree>
    <p:extLst>
      <p:ext uri="{BB962C8B-B14F-4D97-AF65-F5344CB8AC3E}">
        <p14:creationId xmlns:p14="http://schemas.microsoft.com/office/powerpoint/2010/main" val="1974867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4.1 </a:t>
            </a:r>
            <a:r>
              <a:rPr lang="en-GB" dirty="0" smtClean="0"/>
              <a:t>What Shall We Do?</a:t>
            </a:r>
          </a:p>
          <a:p>
            <a:pPr defTabSz="457200" eaLnBrk="1" fontAlgn="auto" hangingPunct="1">
              <a:spcBef>
                <a:spcPts val="0"/>
              </a:spcBef>
              <a:spcAft>
                <a:spcPts val="0"/>
              </a:spcAft>
              <a:defRPr/>
            </a:pPr>
            <a:endParaRPr lang="en-US" b="1"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If you have a full class, focus on just a couple points each (i.e. their greatest strength and what they need to work on).</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F038ED41-F3C7-5940-9C56-A21D69BE8598}" type="slidenum">
              <a:rPr lang="en-US" altLang="en-US">
                <a:latin typeface="Verdana" charset="0"/>
                <a:cs typeface="Arial" charset="0"/>
              </a:rPr>
              <a:pPr>
                <a:spcBef>
                  <a:spcPct val="0"/>
                </a:spcBef>
              </a:pPr>
              <a:t>34</a:t>
            </a:fld>
            <a:endParaRPr lang="en-US" altLang="en-US">
              <a:latin typeface="Verdana" charset="0"/>
              <a:cs typeface="Arial" charset="0"/>
            </a:endParaRPr>
          </a:p>
        </p:txBody>
      </p:sp>
    </p:spTree>
    <p:extLst>
      <p:ext uri="{BB962C8B-B14F-4D97-AF65-F5344CB8AC3E}">
        <p14:creationId xmlns:p14="http://schemas.microsoft.com/office/powerpoint/2010/main" val="396754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4.2 </a:t>
            </a:r>
            <a:r>
              <a:rPr lang="en-GB" dirty="0" smtClean="0"/>
              <a:t>Hobbies Discussion (10 min)</a:t>
            </a:r>
          </a:p>
          <a:p>
            <a:pPr defTabSz="457200" eaLnBrk="1" fontAlgn="auto" hangingPunct="1">
              <a:spcBef>
                <a:spcPts val="0"/>
              </a:spcBef>
              <a:spcAft>
                <a:spcPts val="0"/>
              </a:spcAft>
              <a:defRPr/>
            </a:pPr>
            <a:r>
              <a:rPr lang="en-US" dirty="0" smtClean="0"/>
              <a:t>Allow one minute for this slide.</a:t>
            </a:r>
          </a:p>
          <a:p>
            <a:pPr defTabSz="457200" eaLnBrk="1" fontAlgn="auto" hangingPunct="1">
              <a:spcBef>
                <a:spcPts val="0"/>
              </a:spcBef>
              <a:spcAft>
                <a:spcPts val="0"/>
              </a:spcAft>
              <a:defRPr/>
            </a:pPr>
            <a:endParaRPr lang="en-US" dirty="0" smtClean="0"/>
          </a:p>
          <a:p>
            <a:pPr defTabSz="457200" eaLnBrk="1" fontAlgn="auto" hangingPunct="1">
              <a:spcBef>
                <a:spcPts val="0"/>
              </a:spcBef>
              <a:spcAft>
                <a:spcPts val="0"/>
              </a:spcAft>
              <a:defRPr/>
            </a:pPr>
            <a:r>
              <a:rPr lang="en-US" dirty="0" smtClean="0"/>
              <a:t>OBJECTIVES</a:t>
            </a:r>
          </a:p>
          <a:p>
            <a:pPr marL="171450" indent="-171450" defTabSz="457200" eaLnBrk="1" fontAlgn="auto" hangingPunct="1">
              <a:spcBef>
                <a:spcPts val="0"/>
              </a:spcBef>
              <a:spcAft>
                <a:spcPts val="0"/>
              </a:spcAft>
              <a:buFont typeface="Arial" charset="0"/>
              <a:buChar char="•"/>
              <a:defRPr/>
            </a:pPr>
            <a:r>
              <a:rPr lang="en-US" dirty="0" smtClean="0"/>
              <a:t>Can name a limited number of activities with </a:t>
            </a:r>
            <a:r>
              <a:rPr lang="en-US" i="1" dirty="0" smtClean="0"/>
              <a:t>do</a:t>
            </a:r>
            <a:r>
              <a:rPr lang="en-US" dirty="0" smtClean="0"/>
              <a:t>, </a:t>
            </a:r>
            <a:r>
              <a:rPr lang="en-US" i="1" dirty="0" smtClean="0"/>
              <a:t>go</a:t>
            </a:r>
            <a:r>
              <a:rPr lang="en-US" dirty="0" smtClean="0"/>
              <a:t> and </a:t>
            </a:r>
            <a:r>
              <a:rPr lang="en-US" i="1" dirty="0" smtClean="0"/>
              <a:t>play</a:t>
            </a:r>
            <a:r>
              <a:rPr lang="en-US" dirty="0" smtClean="0"/>
              <a:t> (</a:t>
            </a:r>
            <a:r>
              <a:rPr lang="en-US" i="1" dirty="0" smtClean="0"/>
              <a:t>We can play football.</a:t>
            </a:r>
            <a:r>
              <a:rPr lang="en-US" dirty="0" smtClean="0"/>
              <a:t>)</a:t>
            </a:r>
          </a:p>
          <a:p>
            <a:pPr marL="171450" indent="-171450" defTabSz="457200" eaLnBrk="1" fontAlgn="auto" hangingPunct="1">
              <a:spcBef>
                <a:spcPts val="0"/>
              </a:spcBef>
              <a:spcAft>
                <a:spcPts val="0"/>
              </a:spcAft>
              <a:buFont typeface="Arial" charset="0"/>
              <a:buChar char="•"/>
              <a:defRPr/>
            </a:pPr>
            <a:r>
              <a:rPr lang="en-US" dirty="0" smtClean="0"/>
              <a:t>Can name a few common sports and hobbies (</a:t>
            </a:r>
            <a:r>
              <a:rPr lang="en-US" i="1" dirty="0" smtClean="0"/>
              <a:t>exercise; golf; museum; play; basketball; cricket; cycling; park; pool, run; swimming; tennis; walk</a:t>
            </a:r>
            <a:r>
              <a:rPr lang="en-US" dirty="0" smtClean="0"/>
              <a:t>)</a:t>
            </a:r>
          </a:p>
          <a:p>
            <a:pPr marL="171450" indent="-171450" defTabSz="457200" eaLnBrk="1" fontAlgn="auto" hangingPunct="1">
              <a:spcBef>
                <a:spcPts val="0"/>
              </a:spcBef>
              <a:spcAft>
                <a:spcPts val="0"/>
              </a:spcAft>
              <a:buFont typeface="Arial" charset="0"/>
              <a:buChar char="•"/>
              <a:defRPr/>
            </a:pPr>
            <a:r>
              <a:rPr lang="en-US" dirty="0" smtClean="0"/>
              <a:t>Can describe a person's likes and dislikes using simple language (</a:t>
            </a:r>
            <a:r>
              <a:rPr lang="en-US" i="1" dirty="0" smtClean="0"/>
              <a:t>She doesn’t like it.</a:t>
            </a:r>
            <a:r>
              <a:rPr lang="en-US" dirty="0" smtClean="0"/>
              <a:t>)</a:t>
            </a:r>
          </a:p>
          <a:p>
            <a:pPr eaLnBrk="1" fontAlgn="auto" hangingPunct="1">
              <a:spcBef>
                <a:spcPts val="0"/>
              </a:spcBef>
              <a:spcAft>
                <a:spcPts val="0"/>
              </a:spcAft>
              <a:defRPr/>
            </a:pPr>
            <a:endParaRPr lang="en-US" b="1" dirty="0" smtClean="0"/>
          </a:p>
          <a:p>
            <a:pPr defTabSz="457200" eaLnBrk="1" fontAlgn="auto" hangingPunct="1">
              <a:spcBef>
                <a:spcPts val="0"/>
              </a:spcBef>
              <a:spcAft>
                <a:spcPts val="0"/>
              </a:spcAft>
              <a:defRPr/>
            </a:pPr>
            <a:r>
              <a:rPr lang="en-US" dirty="0" smtClean="0"/>
              <a:t>INSTRUCTIONS</a:t>
            </a:r>
          </a:p>
          <a:p>
            <a:pPr eaLnBrk="1" fontAlgn="auto" hangingPunct="1">
              <a:spcBef>
                <a:spcPts val="0"/>
              </a:spcBef>
              <a:spcAft>
                <a:spcPts val="0"/>
              </a:spcAft>
              <a:defRPr/>
            </a:pPr>
            <a:r>
              <a:rPr lang="en-US" dirty="0" smtClean="0"/>
              <a:t>#1. Have a Student read the question. [What do you want to do this weekend?]</a:t>
            </a:r>
          </a:p>
          <a:p>
            <a:pPr eaLnBrk="1" fontAlgn="auto" hangingPunct="1">
              <a:spcBef>
                <a:spcPts val="0"/>
              </a:spcBef>
              <a:spcAft>
                <a:spcPts val="0"/>
              </a:spcAft>
              <a:defRPr/>
            </a:pPr>
            <a:r>
              <a:rPr lang="en-US" dirty="0" smtClean="0"/>
              <a:t>#2. Encourage a Student to answer with his/her own information.</a:t>
            </a:r>
          </a:p>
          <a:p>
            <a:pPr defTabSz="457200" eaLnBrk="1" fontAlgn="auto" hangingPunct="1">
              <a:spcBef>
                <a:spcPts val="0"/>
              </a:spcBef>
              <a:spcAft>
                <a:spcPts val="0"/>
              </a:spcAft>
              <a:defRPr/>
            </a:pPr>
            <a:r>
              <a:rPr lang="en-US" dirty="0" smtClean="0"/>
              <a:t>#3. Reveal a sample answer. [</a:t>
            </a:r>
            <a:r>
              <a:rPr lang="en-US" dirty="0" smtClean="0">
                <a:solidFill>
                  <a:schemeClr val="bg1"/>
                </a:solidFill>
              </a:rPr>
              <a:t>I want to go swimming in the sea</a:t>
            </a:r>
            <a:r>
              <a:rPr lang="en-US" dirty="0" smtClean="0"/>
              <a:t>.] </a:t>
            </a:r>
          </a:p>
          <a:p>
            <a:pPr eaLnBrk="1" fontAlgn="auto" hangingPunct="1">
              <a:spcBef>
                <a:spcPts val="0"/>
              </a:spcBef>
              <a:spcAft>
                <a:spcPts val="0"/>
              </a:spcAft>
              <a:defRPr/>
            </a:pPr>
            <a:r>
              <a:rPr lang="en-US" dirty="0" smtClean="0"/>
              <a:t>#4. Encourage a different Student to answer with his/her own information.</a:t>
            </a:r>
          </a:p>
          <a:p>
            <a:pPr defTabSz="457200" eaLnBrk="1" fontAlgn="auto" hangingPunct="1">
              <a:spcBef>
                <a:spcPts val="0"/>
              </a:spcBef>
              <a:spcAft>
                <a:spcPts val="0"/>
              </a:spcAft>
              <a:defRPr/>
            </a:pPr>
            <a:r>
              <a:rPr lang="en-US" dirty="0" smtClean="0"/>
              <a:t>#5. Reveal a sample answer. [</a:t>
            </a:r>
            <a:r>
              <a:rPr lang="en-US" dirty="0" smtClean="0">
                <a:solidFill>
                  <a:schemeClr val="bg1"/>
                </a:solidFill>
              </a:rPr>
              <a:t>I want to play tennis with my friend.</a:t>
            </a:r>
            <a:r>
              <a:rPr lang="en-US" dirty="0" smtClean="0"/>
              <a:t>] </a:t>
            </a:r>
          </a:p>
          <a:p>
            <a:pPr defTabSz="457200"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TEACHING TIPS</a:t>
            </a:r>
          </a:p>
          <a:p>
            <a:pPr marL="171450" indent="-171450" eaLnBrk="1" fontAlgn="auto" hangingPunct="1">
              <a:spcBef>
                <a:spcPts val="0"/>
              </a:spcBef>
              <a:spcAft>
                <a:spcPts val="0"/>
              </a:spcAft>
              <a:buFont typeface="Arial" panose="020B0604020202020204" pitchFamily="34" charset="0"/>
              <a:buChar char="•"/>
              <a:defRPr/>
            </a:pPr>
            <a:r>
              <a:rPr lang="en-US" dirty="0" smtClean="0"/>
              <a:t>Brainstorm/elicit a variety of the target language, which will be used and assessed during the practice.</a:t>
            </a:r>
          </a:p>
          <a:p>
            <a:pPr marL="171450" indent="-171450" eaLnBrk="1" fontAlgn="auto" hangingPunct="1">
              <a:spcBef>
                <a:spcPts val="0"/>
              </a:spcBef>
              <a:spcAft>
                <a:spcPts val="0"/>
              </a:spcAft>
              <a:buFont typeface="Arial" panose="020B0604020202020204" pitchFamily="34" charset="0"/>
              <a:buChar char="•"/>
              <a:defRPr/>
            </a:pPr>
            <a:r>
              <a:rPr lang="en-US" dirty="0" smtClean="0"/>
              <a:t>Elicit from each Student.</a:t>
            </a:r>
          </a:p>
          <a:p>
            <a:pPr marL="171450" indent="-171450" eaLnBrk="1" fontAlgn="auto" hangingPunct="1">
              <a:spcBef>
                <a:spcPts val="0"/>
              </a:spcBef>
              <a:spcAft>
                <a:spcPts val="0"/>
              </a:spcAft>
              <a:buFont typeface="Arial" panose="020B0604020202020204" pitchFamily="34" charset="0"/>
              <a:buChar char="•"/>
              <a:defRPr/>
            </a:pPr>
            <a:r>
              <a:rPr lang="en-US" dirty="0" smtClean="0"/>
              <a:t>It helps to board elicited language.</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90EEC5FF-14F0-2546-A672-50B34141B1CB}" type="slidenum">
              <a:rPr lang="en-US" altLang="en-US">
                <a:latin typeface="Verdana" charset="0"/>
                <a:cs typeface="Arial" charset="0"/>
              </a:rPr>
              <a:pPr>
                <a:spcBef>
                  <a:spcPct val="0"/>
                </a:spcBef>
              </a:pPr>
              <a:t>35</a:t>
            </a:fld>
            <a:endParaRPr lang="en-US" altLang="en-US">
              <a:latin typeface="Verdana" charset="0"/>
              <a:cs typeface="Arial" charset="0"/>
            </a:endParaRPr>
          </a:p>
        </p:txBody>
      </p:sp>
    </p:spTree>
    <p:extLst>
      <p:ext uri="{BB962C8B-B14F-4D97-AF65-F5344CB8AC3E}">
        <p14:creationId xmlns:p14="http://schemas.microsoft.com/office/powerpoint/2010/main" val="409650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4.2 </a:t>
            </a:r>
            <a:r>
              <a:rPr lang="en-GB" dirty="0" smtClean="0"/>
              <a:t>Hobbies Discussion</a:t>
            </a:r>
            <a:endParaRPr lang="en-US" dirty="0" smtClean="0"/>
          </a:p>
          <a:p>
            <a:pPr defTabSz="457200" eaLnBrk="1" fontAlgn="auto" hangingPunct="1">
              <a:spcBef>
                <a:spcPts val="0"/>
              </a:spcBef>
              <a:spcAft>
                <a:spcPts val="0"/>
              </a:spcAft>
              <a:defRPr/>
            </a:pPr>
            <a:r>
              <a:rPr lang="en-US" dirty="0" smtClean="0"/>
              <a:t>Allow nine minutes for this slide.</a:t>
            </a:r>
          </a:p>
          <a:p>
            <a:pPr defTabSz="457200" eaLnBrk="1" fontAlgn="auto" hangingPunct="1">
              <a:spcBef>
                <a:spcPts val="0"/>
              </a:spcBef>
              <a:spcAft>
                <a:spcPts val="0"/>
              </a:spcAft>
              <a:defRPr/>
            </a:pPr>
            <a:endParaRPr lang="en-US" dirty="0" smtClean="0"/>
          </a:p>
          <a:p>
            <a:pPr defTabSz="457200" eaLnBrk="1" fontAlgn="auto" hangingPunct="1">
              <a:spcBef>
                <a:spcPts val="0"/>
              </a:spcBef>
              <a:spcAft>
                <a:spcPts val="0"/>
              </a:spcAft>
              <a:defRPr/>
            </a:pPr>
            <a:r>
              <a:rPr lang="en-US" dirty="0" smtClean="0"/>
              <a:t>INSTRUCTIONS</a:t>
            </a:r>
          </a:p>
          <a:p>
            <a:pPr marL="171450" indent="-171450" eaLnBrk="1" fontAlgn="auto" hangingPunct="1">
              <a:spcBef>
                <a:spcPts val="0"/>
              </a:spcBef>
              <a:spcAft>
                <a:spcPts val="0"/>
              </a:spcAft>
              <a:buFont typeface="Arial" charset="0"/>
              <a:buChar char="•"/>
              <a:defRPr/>
            </a:pPr>
            <a:r>
              <a:rPr lang="en-US" dirty="0" smtClean="0"/>
              <a:t>Draw the Students’ attention to the questions on the screen. Say to the Students, “Ask and answer the questions with your classmates. Give details when you speak and try to make your answers interesting!”</a:t>
            </a:r>
          </a:p>
          <a:p>
            <a:pPr marL="171450" indent="-171450" eaLnBrk="1" fontAlgn="auto" hangingPunct="1">
              <a:spcBef>
                <a:spcPts val="0"/>
              </a:spcBef>
              <a:spcAft>
                <a:spcPts val="0"/>
              </a:spcAft>
              <a:buFont typeface="Arial" charset="0"/>
              <a:buChar char="•"/>
              <a:defRPr/>
            </a:pPr>
            <a:r>
              <a:rPr lang="en-US" dirty="0" smtClean="0"/>
              <a:t>The Students ask and answer the questions with their classmates. Allow five minutes for this section.</a:t>
            </a:r>
          </a:p>
          <a:p>
            <a:pPr marL="171450" indent="-171450" eaLnBrk="1" fontAlgn="auto" hangingPunct="1">
              <a:spcBef>
                <a:spcPts val="0"/>
              </a:spcBef>
              <a:spcAft>
                <a:spcPts val="0"/>
              </a:spcAft>
              <a:buFont typeface="Arial" charset="0"/>
              <a:buChar char="•"/>
              <a:defRPr/>
            </a:pPr>
            <a:r>
              <a:rPr lang="en-US" dirty="0" smtClean="0"/>
              <a:t>Next, say to the Students, “What did you learn about your classmates? Tell us what you remember.”</a:t>
            </a:r>
          </a:p>
          <a:p>
            <a:pPr marL="171450" indent="-171450" eaLnBrk="1" fontAlgn="auto" hangingPunct="1">
              <a:spcBef>
                <a:spcPts val="0"/>
              </a:spcBef>
              <a:spcAft>
                <a:spcPts val="0"/>
              </a:spcAft>
              <a:buFont typeface="Arial" charset="0"/>
              <a:buChar char="•"/>
              <a:defRPr/>
            </a:pPr>
            <a:r>
              <a:rPr lang="en-US" dirty="0" smtClean="0"/>
              <a:t>Have the Students speak in turn, presenting what they learned from the initial discussion. Allow four minutes for this section.</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TEACHING TIPS</a:t>
            </a:r>
          </a:p>
          <a:p>
            <a:pPr marL="171450" indent="-171450" eaLnBrk="1" fontAlgn="auto" hangingPunct="1">
              <a:spcBef>
                <a:spcPts val="0"/>
              </a:spcBef>
              <a:spcAft>
                <a:spcPts val="0"/>
              </a:spcAft>
              <a:buFont typeface="Arial"/>
              <a:buChar char="•"/>
              <a:defRPr/>
            </a:pPr>
            <a:r>
              <a:rPr lang="en-US" dirty="0" smtClean="0"/>
              <a:t>Make sure the Students answer with full sentences.</a:t>
            </a:r>
          </a:p>
          <a:p>
            <a:pPr marL="171450" indent="-171450" eaLnBrk="1" fontAlgn="auto" hangingPunct="1">
              <a:spcBef>
                <a:spcPts val="0"/>
              </a:spcBef>
              <a:spcAft>
                <a:spcPts val="0"/>
              </a:spcAft>
              <a:buFont typeface="Arial"/>
              <a:buChar char="•"/>
              <a:defRPr/>
            </a:pPr>
            <a:r>
              <a:rPr lang="en-US" dirty="0" smtClean="0"/>
              <a:t>Encourage the Students to ask extra questions where appropriate, especially “why” questions. Also, encourage the Students to express basic contrast or likes and dislikes using “but.”</a:t>
            </a:r>
          </a:p>
          <a:p>
            <a:pPr marL="171450" indent="-171450" defTabSz="457200" eaLnBrk="1" fontAlgn="auto" hangingPunct="1">
              <a:spcBef>
                <a:spcPts val="0"/>
              </a:spcBef>
              <a:spcAft>
                <a:spcPts val="0"/>
              </a:spcAft>
              <a:buFont typeface="Arial"/>
              <a:buChar char="•"/>
              <a:defRPr/>
            </a:pPr>
            <a:r>
              <a:rPr lang="en-US" dirty="0" smtClean="0"/>
              <a:t>If you have one Student, first discuss the questions with the Student, then ask the Student to tell you about someone s/he knows, for example, a relative or a friend. Have the Student tell you about the person’s hobbies, interests, likes, and dislikes.</a:t>
            </a:r>
          </a:p>
          <a:p>
            <a:pPr defTabSz="457200" eaLnBrk="1" fontAlgn="auto" hangingPunct="1">
              <a:spcBef>
                <a:spcPts val="0"/>
              </a:spcBef>
              <a:spcAft>
                <a:spcPts val="0"/>
              </a:spcAft>
              <a:defRPr/>
            </a:pPr>
            <a:endParaRPr lang="en-US" dirty="0"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A4212D5F-9ACC-0641-9C14-C8D42CA51D2A}" type="slidenum">
              <a:rPr lang="en-US" altLang="en-US">
                <a:latin typeface="Verdana" charset="0"/>
                <a:cs typeface="Arial" charset="0"/>
              </a:rPr>
              <a:pPr>
                <a:spcBef>
                  <a:spcPct val="0"/>
                </a:spcBef>
              </a:pPr>
              <a:t>36</a:t>
            </a:fld>
            <a:endParaRPr lang="en-US" altLang="en-US">
              <a:latin typeface="Verdana" charset="0"/>
              <a:cs typeface="Arial" charset="0"/>
            </a:endParaRPr>
          </a:p>
        </p:txBody>
      </p:sp>
    </p:spTree>
    <p:extLst>
      <p:ext uri="{BB962C8B-B14F-4D97-AF65-F5344CB8AC3E}">
        <p14:creationId xmlns:p14="http://schemas.microsoft.com/office/powerpoint/2010/main" val="945849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4.2 </a:t>
            </a:r>
            <a:r>
              <a:rPr lang="en-GB" dirty="0" smtClean="0"/>
              <a:t>Hobbies Discussion</a:t>
            </a:r>
          </a:p>
          <a:p>
            <a:pPr defTabSz="457200"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FEEDBACK</a:t>
            </a:r>
          </a:p>
          <a:p>
            <a:pPr marL="171450" indent="-171450" eaLnBrk="1" fontAlgn="auto" hangingPunct="1">
              <a:spcBef>
                <a:spcPts val="0"/>
              </a:spcBef>
              <a:spcAft>
                <a:spcPts val="0"/>
              </a:spcAft>
              <a:buFont typeface="Arial"/>
              <a:buChar char="•"/>
              <a:defRPr/>
            </a:pPr>
            <a:r>
              <a:rPr lang="en-US" dirty="0" smtClean="0"/>
              <a:t>Quickly give the Students feedback on the target language they just practiced.</a:t>
            </a:r>
          </a:p>
          <a:p>
            <a:pPr marL="171450" indent="-171450" eaLnBrk="1" fontAlgn="auto" hangingPunct="1">
              <a:spcBef>
                <a:spcPts val="0"/>
              </a:spcBef>
              <a:spcAft>
                <a:spcPts val="0"/>
              </a:spcAft>
              <a:buFont typeface="Arial"/>
              <a:buChar char="•"/>
              <a:defRPr/>
            </a:pPr>
            <a:r>
              <a:rPr lang="en-US" dirty="0" smtClean="0"/>
              <a:t>If you have a full class, focus on just a couple points each (i.e. their greatest strength and what they need to work on).</a:t>
            </a:r>
          </a:p>
          <a:p>
            <a:pPr marL="171450" indent="-171450" eaLnBrk="1" fontAlgn="auto" hangingPunct="1">
              <a:spcBef>
                <a:spcPts val="0"/>
              </a:spcBef>
              <a:spcAft>
                <a:spcPts val="0"/>
              </a:spcAft>
              <a:buFont typeface="Arial"/>
              <a:buChar char="•"/>
              <a:defRPr/>
            </a:pPr>
            <a:r>
              <a:rPr lang="en-US" dirty="0" smtClean="0"/>
              <a:t>Remind them of other resources they can take advantage of to improve their English:</a:t>
            </a:r>
          </a:p>
          <a:p>
            <a:pPr marL="628650" lvl="1" indent="-171450" eaLnBrk="1" fontAlgn="auto" hangingPunct="1">
              <a:spcBef>
                <a:spcPts val="0"/>
              </a:spcBef>
              <a:spcAft>
                <a:spcPts val="0"/>
              </a:spcAft>
              <a:buFont typeface="Arial"/>
              <a:buChar char="•"/>
              <a:defRPr/>
            </a:pPr>
            <a:r>
              <a:rPr lang="en-US" dirty="0" smtClean="0"/>
              <a:t>Go to Wall Street World to practice grammar and vocabulary.</a:t>
            </a:r>
          </a:p>
          <a:p>
            <a:pPr marL="628650" lvl="1" indent="-171450" eaLnBrk="1" fontAlgn="auto" hangingPunct="1">
              <a:spcBef>
                <a:spcPts val="0"/>
              </a:spcBef>
              <a:spcAft>
                <a:spcPts val="0"/>
              </a:spcAft>
              <a:buFont typeface="Arial"/>
              <a:buChar char="•"/>
              <a:defRPr/>
            </a:pPr>
            <a:r>
              <a:rPr lang="en-US" dirty="0" smtClean="0"/>
              <a:t>Review the Student Manual or Digital Book to study grammar and vocabulary.</a:t>
            </a:r>
          </a:p>
          <a:p>
            <a:pPr marL="628650" lvl="1" indent="-171450" eaLnBrk="1" fontAlgn="auto" hangingPunct="1">
              <a:spcBef>
                <a:spcPts val="0"/>
              </a:spcBef>
              <a:spcAft>
                <a:spcPts val="0"/>
              </a:spcAft>
              <a:buFont typeface="Arial"/>
              <a:buChar char="•"/>
              <a:defRPr/>
            </a:pPr>
            <a:r>
              <a:rPr lang="en-US" dirty="0" smtClean="0"/>
              <a:t>Attend Complementary Classes to practice using grammar and vocabulary.</a:t>
            </a:r>
          </a:p>
          <a:p>
            <a:pPr marL="628650" lvl="1" indent="-171450" eaLnBrk="1" fontAlgn="auto" hangingPunct="1">
              <a:spcBef>
                <a:spcPts val="0"/>
              </a:spcBef>
              <a:spcAft>
                <a:spcPts val="0"/>
              </a:spcAft>
              <a:buFont typeface="Arial"/>
              <a:buChar char="•"/>
              <a:defRPr/>
            </a:pPr>
            <a:r>
              <a:rPr lang="en-US" dirty="0" smtClean="0"/>
              <a:t>Join Social Clubs to practice speaking skills.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A9D73769-5C3F-FF4C-9D50-06A0EAE1497F}" type="slidenum">
              <a:rPr lang="en-US" altLang="en-US">
                <a:latin typeface="Verdana" charset="0"/>
                <a:cs typeface="Arial" charset="0"/>
              </a:rPr>
              <a:pPr>
                <a:spcBef>
                  <a:spcPct val="0"/>
                </a:spcBef>
              </a:pPr>
              <a:t>37</a:t>
            </a:fld>
            <a:endParaRPr lang="en-US" altLang="en-US">
              <a:latin typeface="Verdana" charset="0"/>
              <a:cs typeface="Arial" charset="0"/>
            </a:endParaRPr>
          </a:p>
        </p:txBody>
      </p:sp>
    </p:spTree>
    <p:extLst>
      <p:ext uri="{BB962C8B-B14F-4D97-AF65-F5344CB8AC3E}">
        <p14:creationId xmlns:p14="http://schemas.microsoft.com/office/powerpoint/2010/main" val="4247403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OVERALL FEEDBACK (3–5 min)</a:t>
            </a:r>
          </a:p>
          <a:p>
            <a:pPr eaLnBrk="1" fontAlgn="auto" hangingPunct="1">
              <a:spcBef>
                <a:spcPts val="0"/>
              </a:spcBef>
              <a:spcAft>
                <a:spcPts val="0"/>
              </a:spcAft>
              <a:defRPr/>
            </a:pPr>
            <a:r>
              <a:rPr lang="en-US" dirty="0" smtClean="0"/>
              <a:t>Allow one minute for this slide.</a:t>
            </a:r>
          </a:p>
          <a:p>
            <a:pPr eaLnBrk="1" fontAlgn="auto" hangingPunct="1">
              <a:spcBef>
                <a:spcPts val="0"/>
              </a:spcBef>
              <a:spcAft>
                <a:spcPts val="0"/>
              </a:spcAft>
              <a:defRPr/>
            </a:pPr>
            <a:endParaRPr lang="en-US" dirty="0" smtClean="0"/>
          </a:p>
          <a:p>
            <a:pPr marL="171450" indent="-171450" eaLnBrk="1" fontAlgn="auto" hangingPunct="1">
              <a:spcBef>
                <a:spcPts val="0"/>
              </a:spcBef>
              <a:spcAft>
                <a:spcPts val="0"/>
              </a:spcAft>
              <a:buFont typeface="Arial"/>
              <a:buChar char="•"/>
              <a:defRPr/>
            </a:pPr>
            <a:r>
              <a:rPr lang="en-US" dirty="0" smtClean="0"/>
              <a:t>Explain to the Students that you will now be giving them an overall assessment and recommendations. Use the following prompts to help you explain the assessment:</a:t>
            </a:r>
          </a:p>
          <a:p>
            <a:pPr eaLnBrk="1" fontAlgn="auto" hangingPunct="1">
              <a:spcBef>
                <a:spcPts val="0"/>
              </a:spcBef>
              <a:spcAft>
                <a:spcPts val="0"/>
              </a:spcAft>
              <a:defRPr/>
            </a:pPr>
            <a:r>
              <a:rPr lang="en-US" dirty="0" smtClean="0"/>
              <a:t> </a:t>
            </a:r>
          </a:p>
          <a:p>
            <a:pPr marL="171450" indent="-171450" eaLnBrk="1" fontAlgn="auto" hangingPunct="1">
              <a:spcBef>
                <a:spcPts val="0"/>
              </a:spcBef>
              <a:spcAft>
                <a:spcPts val="0"/>
              </a:spcAft>
              <a:buFont typeface="Wingdings" charset="2"/>
              <a:buChar char="ü"/>
              <a:defRPr/>
            </a:pPr>
            <a:r>
              <a:rPr lang="en-US" dirty="0" smtClean="0"/>
              <a:t>First, you did a really good job of…</a:t>
            </a:r>
          </a:p>
          <a:p>
            <a:pPr marL="171450" indent="-171450" eaLnBrk="1" fontAlgn="auto" hangingPunct="1">
              <a:spcBef>
                <a:spcPts val="0"/>
              </a:spcBef>
              <a:spcAft>
                <a:spcPts val="0"/>
              </a:spcAft>
              <a:buFont typeface="Wingdings" charset="2"/>
              <a:buChar char="ü"/>
              <a:defRPr/>
            </a:pPr>
            <a:r>
              <a:rPr lang="en-US" dirty="0" smtClean="0"/>
              <a:t>The areas where you could use a little more practice are…</a:t>
            </a:r>
          </a:p>
          <a:p>
            <a:pPr marL="171450" indent="-171450" eaLnBrk="1" fontAlgn="auto" hangingPunct="1">
              <a:spcBef>
                <a:spcPts val="0"/>
              </a:spcBef>
              <a:spcAft>
                <a:spcPts val="0"/>
              </a:spcAft>
              <a:buFont typeface="Wingdings" charset="2"/>
              <a:buChar char="ü"/>
              <a:defRPr/>
            </a:pPr>
            <a:r>
              <a:rPr lang="en-US" dirty="0" smtClean="0"/>
              <a:t>The language points I didn’t hear you use were...</a:t>
            </a:r>
          </a:p>
          <a:p>
            <a:pPr marL="171450" indent="-171450" eaLnBrk="1" fontAlgn="auto" hangingPunct="1">
              <a:spcBef>
                <a:spcPts val="0"/>
              </a:spcBef>
              <a:spcAft>
                <a:spcPts val="0"/>
              </a:spcAft>
              <a:buFont typeface="Wingdings" charset="2"/>
              <a:buChar char="ü"/>
              <a:defRPr/>
            </a:pPr>
            <a:r>
              <a:rPr lang="en-US" dirty="0" smtClean="0"/>
              <a:t>As a result, I’d recommend that you… [continue on to Unit 19 … work on (X, Y, Z ) and repeat Encounter 18].</a:t>
            </a:r>
          </a:p>
          <a:p>
            <a:pPr marL="171450" indent="-171450" eaLnBrk="1" fontAlgn="auto" hangingPunct="1">
              <a:spcBef>
                <a:spcPts val="0"/>
              </a:spcBef>
              <a:spcAft>
                <a:spcPts val="0"/>
              </a:spcAft>
              <a:buFont typeface="Wingdings" charset="2"/>
              <a:buChar char="ü"/>
              <a:defRPr/>
            </a:pPr>
            <a:r>
              <a:rPr lang="en-US" dirty="0" smtClean="0"/>
              <a:t>Do you have any questions?</a:t>
            </a:r>
          </a:p>
          <a:p>
            <a:pPr eaLnBrk="1" fontAlgn="auto" hangingPunct="1">
              <a:spcBef>
                <a:spcPts val="0"/>
              </a:spcBef>
              <a:spcAft>
                <a:spcPts val="0"/>
              </a:spcAft>
              <a:defRPr/>
            </a:pPr>
            <a:endParaRPr lang="en-US" dirty="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29137747-5037-6D49-BDCD-36468B7C1DDB}" type="slidenum">
              <a:rPr lang="en-US" altLang="en-US">
                <a:latin typeface="Verdana" charset="0"/>
                <a:cs typeface="Arial" charset="0"/>
              </a:rPr>
              <a:pPr>
                <a:spcBef>
                  <a:spcPct val="0"/>
                </a:spcBef>
              </a:pPr>
              <a:t>38</a:t>
            </a:fld>
            <a:endParaRPr lang="en-US" altLang="en-US">
              <a:latin typeface="Verdana" charset="0"/>
              <a:cs typeface="Arial" charset="0"/>
            </a:endParaRPr>
          </a:p>
        </p:txBody>
      </p:sp>
    </p:spTree>
    <p:extLst>
      <p:ext uri="{BB962C8B-B14F-4D97-AF65-F5344CB8AC3E}">
        <p14:creationId xmlns:p14="http://schemas.microsoft.com/office/powerpoint/2010/main" val="3188354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OVERALL FEEDBACK (3–5 min)</a:t>
            </a:r>
          </a:p>
          <a:p>
            <a:pPr eaLnBrk="1" fontAlgn="auto" hangingPunct="1">
              <a:spcBef>
                <a:spcPts val="0"/>
              </a:spcBef>
              <a:spcAft>
                <a:spcPts val="0"/>
              </a:spcAft>
              <a:defRPr/>
            </a:pPr>
            <a:r>
              <a:rPr lang="en-US" dirty="0" smtClean="0"/>
              <a:t>Allow one minute for this slide.</a:t>
            </a:r>
          </a:p>
          <a:p>
            <a:pPr eaLnBrk="1" fontAlgn="auto" hangingPunct="1">
              <a:spcBef>
                <a:spcPts val="0"/>
              </a:spcBef>
              <a:spcAft>
                <a:spcPts val="0"/>
              </a:spcAft>
              <a:defRPr/>
            </a:pPr>
            <a:endParaRPr lang="en-US" dirty="0" smtClean="0"/>
          </a:p>
          <a:p>
            <a:pPr marL="171450" indent="-171450" eaLnBrk="1" fontAlgn="auto" hangingPunct="1">
              <a:spcBef>
                <a:spcPts val="0"/>
              </a:spcBef>
              <a:spcAft>
                <a:spcPts val="0"/>
              </a:spcAft>
              <a:buFont typeface="Arial"/>
              <a:buChar char="•"/>
              <a:defRPr/>
            </a:pPr>
            <a:r>
              <a:rPr lang="en-US" dirty="0" smtClean="0"/>
              <a:t>Explain to the Students that you will now be giving them an overall assessment and recommendations. Use the following prompts to help you explain the assessment:</a:t>
            </a:r>
          </a:p>
          <a:p>
            <a:pPr eaLnBrk="1" fontAlgn="auto" hangingPunct="1">
              <a:spcBef>
                <a:spcPts val="0"/>
              </a:spcBef>
              <a:spcAft>
                <a:spcPts val="0"/>
              </a:spcAft>
              <a:defRPr/>
            </a:pPr>
            <a:r>
              <a:rPr lang="en-US" dirty="0" smtClean="0"/>
              <a:t> </a:t>
            </a:r>
          </a:p>
          <a:p>
            <a:pPr marL="171450" indent="-171450" eaLnBrk="1" fontAlgn="auto" hangingPunct="1">
              <a:spcBef>
                <a:spcPts val="0"/>
              </a:spcBef>
              <a:spcAft>
                <a:spcPts val="0"/>
              </a:spcAft>
              <a:buFont typeface="Wingdings" charset="2"/>
              <a:buChar char="ü"/>
              <a:defRPr/>
            </a:pPr>
            <a:r>
              <a:rPr lang="en-US" dirty="0" smtClean="0"/>
              <a:t>First, you did a really good job of…</a:t>
            </a:r>
          </a:p>
          <a:p>
            <a:pPr marL="171450" indent="-171450" eaLnBrk="1" fontAlgn="auto" hangingPunct="1">
              <a:spcBef>
                <a:spcPts val="0"/>
              </a:spcBef>
              <a:spcAft>
                <a:spcPts val="0"/>
              </a:spcAft>
              <a:buFont typeface="Wingdings" charset="2"/>
              <a:buChar char="ü"/>
              <a:defRPr/>
            </a:pPr>
            <a:r>
              <a:rPr lang="en-US" dirty="0" smtClean="0"/>
              <a:t>The areas where you could use a little more practice are…</a:t>
            </a:r>
          </a:p>
          <a:p>
            <a:pPr marL="171450" indent="-171450" eaLnBrk="1" fontAlgn="auto" hangingPunct="1">
              <a:spcBef>
                <a:spcPts val="0"/>
              </a:spcBef>
              <a:spcAft>
                <a:spcPts val="0"/>
              </a:spcAft>
              <a:buFont typeface="Wingdings" charset="2"/>
              <a:buChar char="ü"/>
              <a:defRPr/>
            </a:pPr>
            <a:r>
              <a:rPr lang="en-US" dirty="0" smtClean="0"/>
              <a:t>The language points I didn’t hear you use were...</a:t>
            </a:r>
          </a:p>
          <a:p>
            <a:pPr marL="171450" indent="-171450" eaLnBrk="1" fontAlgn="auto" hangingPunct="1">
              <a:spcBef>
                <a:spcPts val="0"/>
              </a:spcBef>
              <a:spcAft>
                <a:spcPts val="0"/>
              </a:spcAft>
              <a:buFont typeface="Wingdings" charset="2"/>
              <a:buChar char="ü"/>
              <a:defRPr/>
            </a:pPr>
            <a:r>
              <a:rPr lang="en-US" dirty="0" smtClean="0"/>
              <a:t>As a result, I’d recommend that you… [continue on to Unit 19 … work on (X, Y, Z ) and repeat Encounter 18].</a:t>
            </a:r>
          </a:p>
          <a:p>
            <a:pPr marL="171450" indent="-171450" eaLnBrk="1" fontAlgn="auto" hangingPunct="1">
              <a:spcBef>
                <a:spcPts val="0"/>
              </a:spcBef>
              <a:spcAft>
                <a:spcPts val="0"/>
              </a:spcAft>
              <a:buFont typeface="Wingdings" charset="2"/>
              <a:buChar char="ü"/>
              <a:defRPr/>
            </a:pPr>
            <a:r>
              <a:rPr lang="en-US" dirty="0" smtClean="0"/>
              <a:t>Do you have any questions?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65637EDC-DA98-4A4D-970B-47DE64D66B6A}" type="slidenum">
              <a:rPr lang="en-US" altLang="en-US">
                <a:latin typeface="Verdana" charset="0"/>
                <a:cs typeface="Arial" charset="0"/>
              </a:rPr>
              <a:pPr>
                <a:spcBef>
                  <a:spcPct val="0"/>
                </a:spcBef>
              </a:pPr>
              <a:t>39</a:t>
            </a:fld>
            <a:endParaRPr lang="en-US" altLang="en-US">
              <a:latin typeface="Verdana" charset="0"/>
              <a:cs typeface="Arial" charset="0"/>
            </a:endParaRPr>
          </a:p>
        </p:txBody>
      </p:sp>
    </p:spTree>
    <p:extLst>
      <p:ext uri="{BB962C8B-B14F-4D97-AF65-F5344CB8AC3E}">
        <p14:creationId xmlns:p14="http://schemas.microsoft.com/office/powerpoint/2010/main" val="27257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1.1 </a:t>
            </a:r>
            <a:r>
              <a:rPr lang="en-GB" dirty="0" smtClean="0"/>
              <a:t>Do, Can, Be</a:t>
            </a:r>
            <a:endParaRPr lang="en-US" dirty="0" smtClean="0"/>
          </a:p>
          <a:p>
            <a:pPr defTabSz="457200" eaLnBrk="1" fontAlgn="auto" hangingPunct="1">
              <a:spcBef>
                <a:spcPts val="0"/>
              </a:spcBef>
              <a:spcAft>
                <a:spcPts val="0"/>
              </a:spcAft>
              <a:defRPr/>
            </a:pPr>
            <a:r>
              <a:rPr lang="en-US" dirty="0" smtClean="0"/>
              <a:t>Allow eight minutes for this slide.</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INSTRUCTIONS</a:t>
            </a:r>
          </a:p>
          <a:p>
            <a:pPr marL="171450" indent="-171450" eaLnBrk="1" fontAlgn="auto" hangingPunct="1">
              <a:spcBef>
                <a:spcPts val="0"/>
              </a:spcBef>
              <a:spcAft>
                <a:spcPts val="0"/>
              </a:spcAft>
              <a:buFont typeface="Arial"/>
              <a:buChar char="•"/>
              <a:defRPr/>
            </a:pPr>
            <a:r>
              <a:rPr lang="en-US" dirty="0" smtClean="0"/>
              <a:t>Tell the Students, “Ask a classmate three questions: one question with ‘do,’ one question with ’can,’ and one question with ‘be.’ Answer your classmate’s questions.”</a:t>
            </a:r>
          </a:p>
          <a:p>
            <a:pPr marL="171450" indent="-171450" eaLnBrk="1" fontAlgn="auto" hangingPunct="1">
              <a:spcBef>
                <a:spcPts val="0"/>
              </a:spcBef>
              <a:spcAft>
                <a:spcPts val="0"/>
              </a:spcAft>
              <a:buFont typeface="Arial"/>
              <a:buChar char="•"/>
              <a:defRPr/>
            </a:pPr>
            <a:r>
              <a:rPr lang="en-US" dirty="0" smtClean="0"/>
              <a:t>Allow one minute for the Students to talk to their classmates. Then, say to the Students, “Introduce your classmate to us.”</a:t>
            </a:r>
          </a:p>
          <a:p>
            <a:pPr marL="171450" indent="-171450" eaLnBrk="1" fontAlgn="auto" hangingPunct="1">
              <a:spcBef>
                <a:spcPts val="0"/>
              </a:spcBef>
              <a:spcAft>
                <a:spcPts val="0"/>
              </a:spcAft>
              <a:buFont typeface="Arial"/>
              <a:buChar char="•"/>
              <a:defRPr/>
            </a:pPr>
            <a:r>
              <a:rPr lang="en-US" dirty="0" smtClean="0"/>
              <a:t>The Students take turns to introduce their classmates and say what they found out, for example, </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	This is Maggie. She likes watching TV. She can't speak Japanese. She's very happy today!</a:t>
            </a:r>
          </a:p>
          <a:p>
            <a:pPr eaLnBrk="1" fontAlgn="auto" hangingPunct="1">
              <a:spcBef>
                <a:spcPts val="0"/>
              </a:spcBef>
              <a:spcAft>
                <a:spcPts val="0"/>
              </a:spcAft>
              <a:defRPr/>
            </a:pPr>
            <a:endParaRPr lang="en-US" dirty="0" smtClean="0"/>
          </a:p>
          <a:p>
            <a:pPr eaLnBrk="1" fontAlgn="auto" hangingPunct="1">
              <a:spcBef>
                <a:spcPts val="0"/>
              </a:spcBef>
              <a:spcAft>
                <a:spcPts val="0"/>
              </a:spcAft>
              <a:buFont typeface="Arial"/>
              <a:buNone/>
              <a:defRPr/>
            </a:pPr>
            <a:endParaRPr lang="en-US" dirty="0"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F53EBA9A-0B6E-D646-9B43-93643B1EEAC3}" type="slidenum">
              <a:rPr lang="en-US" altLang="en-US">
                <a:latin typeface="Verdana" charset="0"/>
                <a:cs typeface="Arial" charset="0"/>
              </a:rPr>
              <a:pPr>
                <a:spcBef>
                  <a:spcPct val="0"/>
                </a:spcBef>
              </a:pPr>
              <a:t>4</a:t>
            </a:fld>
            <a:endParaRPr lang="en-US" altLang="en-US">
              <a:latin typeface="Verdana" charset="0"/>
              <a:cs typeface="Arial" charset="0"/>
            </a:endParaRPr>
          </a:p>
        </p:txBody>
      </p:sp>
    </p:spTree>
    <p:extLst>
      <p:ext uri="{BB962C8B-B14F-4D97-AF65-F5344CB8AC3E}">
        <p14:creationId xmlns:p14="http://schemas.microsoft.com/office/powerpoint/2010/main" val="1091097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OVERALL FEEDBACK (3–5 min)</a:t>
            </a:r>
          </a:p>
          <a:p>
            <a:pPr eaLnBrk="1" fontAlgn="auto" hangingPunct="1">
              <a:spcBef>
                <a:spcPts val="0"/>
              </a:spcBef>
              <a:spcAft>
                <a:spcPts val="0"/>
              </a:spcAft>
              <a:defRPr/>
            </a:pPr>
            <a:r>
              <a:rPr lang="en-US" dirty="0" smtClean="0"/>
              <a:t>Allow one minute for this slide.</a:t>
            </a:r>
          </a:p>
          <a:p>
            <a:pPr eaLnBrk="1" fontAlgn="auto" hangingPunct="1">
              <a:spcBef>
                <a:spcPts val="0"/>
              </a:spcBef>
              <a:spcAft>
                <a:spcPts val="0"/>
              </a:spcAft>
              <a:defRPr/>
            </a:pPr>
            <a:endParaRPr lang="en-US" dirty="0" smtClean="0"/>
          </a:p>
          <a:p>
            <a:pPr marL="171450" indent="-171450" eaLnBrk="1" fontAlgn="auto" hangingPunct="1">
              <a:spcBef>
                <a:spcPts val="0"/>
              </a:spcBef>
              <a:spcAft>
                <a:spcPts val="0"/>
              </a:spcAft>
              <a:buFont typeface="Arial"/>
              <a:buChar char="•"/>
              <a:defRPr/>
            </a:pPr>
            <a:r>
              <a:rPr lang="en-US" dirty="0" smtClean="0"/>
              <a:t>Explain to the Students that you will now be giving them an overall assessment and recommendations. Use the following prompts to help you explain the assessment:</a:t>
            </a:r>
          </a:p>
          <a:p>
            <a:pPr eaLnBrk="1" fontAlgn="auto" hangingPunct="1">
              <a:spcBef>
                <a:spcPts val="0"/>
              </a:spcBef>
              <a:spcAft>
                <a:spcPts val="0"/>
              </a:spcAft>
              <a:defRPr/>
            </a:pPr>
            <a:r>
              <a:rPr lang="en-US" dirty="0" smtClean="0"/>
              <a:t> </a:t>
            </a:r>
          </a:p>
          <a:p>
            <a:pPr marL="171450" indent="-171450" eaLnBrk="1" fontAlgn="auto" hangingPunct="1">
              <a:spcBef>
                <a:spcPts val="0"/>
              </a:spcBef>
              <a:spcAft>
                <a:spcPts val="0"/>
              </a:spcAft>
              <a:buFont typeface="Wingdings" charset="2"/>
              <a:buChar char="ü"/>
              <a:defRPr/>
            </a:pPr>
            <a:r>
              <a:rPr lang="en-US" dirty="0" smtClean="0"/>
              <a:t>First, you did a really good job of…</a:t>
            </a:r>
          </a:p>
          <a:p>
            <a:pPr marL="171450" indent="-171450" eaLnBrk="1" fontAlgn="auto" hangingPunct="1">
              <a:spcBef>
                <a:spcPts val="0"/>
              </a:spcBef>
              <a:spcAft>
                <a:spcPts val="0"/>
              </a:spcAft>
              <a:buFont typeface="Wingdings" charset="2"/>
              <a:buChar char="ü"/>
              <a:defRPr/>
            </a:pPr>
            <a:r>
              <a:rPr lang="en-US" dirty="0" smtClean="0"/>
              <a:t>The areas where you could use a little more practice are…</a:t>
            </a:r>
          </a:p>
          <a:p>
            <a:pPr marL="171450" indent="-171450" eaLnBrk="1" fontAlgn="auto" hangingPunct="1">
              <a:spcBef>
                <a:spcPts val="0"/>
              </a:spcBef>
              <a:spcAft>
                <a:spcPts val="0"/>
              </a:spcAft>
              <a:buFont typeface="Wingdings" charset="2"/>
              <a:buChar char="ü"/>
              <a:defRPr/>
            </a:pPr>
            <a:r>
              <a:rPr lang="en-US" dirty="0" smtClean="0"/>
              <a:t>The language points I didn’t hear you use were...</a:t>
            </a:r>
          </a:p>
          <a:p>
            <a:pPr marL="171450" indent="-171450" eaLnBrk="1" fontAlgn="auto" hangingPunct="1">
              <a:spcBef>
                <a:spcPts val="0"/>
              </a:spcBef>
              <a:spcAft>
                <a:spcPts val="0"/>
              </a:spcAft>
              <a:buFont typeface="Wingdings" charset="2"/>
              <a:buChar char="ü"/>
              <a:defRPr/>
            </a:pPr>
            <a:r>
              <a:rPr lang="en-US" dirty="0" smtClean="0"/>
              <a:t>As a result, I’d recommend that you… [continue on to Unit 19 … work on (X, Y, Z ) and repeat Encounter 18].</a:t>
            </a:r>
          </a:p>
          <a:p>
            <a:pPr marL="171450" indent="-171450" eaLnBrk="1" fontAlgn="auto" hangingPunct="1">
              <a:spcBef>
                <a:spcPts val="0"/>
              </a:spcBef>
              <a:spcAft>
                <a:spcPts val="0"/>
              </a:spcAft>
              <a:buFont typeface="Wingdings" charset="2"/>
              <a:buChar char="ü"/>
              <a:defRPr/>
            </a:pPr>
            <a:r>
              <a:rPr lang="en-US" dirty="0" smtClean="0"/>
              <a:t>Do you have any questions?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9621A635-5CBC-1A49-9561-290F01042BE0}" type="slidenum">
              <a:rPr lang="en-US" altLang="en-US">
                <a:latin typeface="Verdana" charset="0"/>
                <a:cs typeface="Arial" charset="0"/>
              </a:rPr>
              <a:pPr>
                <a:spcBef>
                  <a:spcPct val="0"/>
                </a:spcBef>
              </a:pPr>
              <a:t>40</a:t>
            </a:fld>
            <a:endParaRPr lang="en-US" altLang="en-US">
              <a:latin typeface="Verdana" charset="0"/>
              <a:cs typeface="Arial" charset="0"/>
            </a:endParaRPr>
          </a:p>
        </p:txBody>
      </p:sp>
    </p:spTree>
    <p:extLst>
      <p:ext uri="{BB962C8B-B14F-4D97-AF65-F5344CB8AC3E}">
        <p14:creationId xmlns:p14="http://schemas.microsoft.com/office/powerpoint/2010/main" val="1085763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OVERALL FEEDBACK (3–5 min)</a:t>
            </a:r>
          </a:p>
          <a:p>
            <a:pPr eaLnBrk="1" fontAlgn="auto" hangingPunct="1">
              <a:spcBef>
                <a:spcPts val="0"/>
              </a:spcBef>
              <a:spcAft>
                <a:spcPts val="0"/>
              </a:spcAft>
              <a:defRPr/>
            </a:pPr>
            <a:r>
              <a:rPr lang="en-US" dirty="0" smtClean="0"/>
              <a:t>Allow one minute for this slide.</a:t>
            </a:r>
          </a:p>
          <a:p>
            <a:pPr eaLnBrk="1" fontAlgn="auto" hangingPunct="1">
              <a:spcBef>
                <a:spcPts val="0"/>
              </a:spcBef>
              <a:spcAft>
                <a:spcPts val="0"/>
              </a:spcAft>
              <a:defRPr/>
            </a:pPr>
            <a:endParaRPr lang="en-US" dirty="0" smtClean="0"/>
          </a:p>
          <a:p>
            <a:pPr marL="171450" indent="-171450" eaLnBrk="1" fontAlgn="auto" hangingPunct="1">
              <a:spcBef>
                <a:spcPts val="0"/>
              </a:spcBef>
              <a:spcAft>
                <a:spcPts val="0"/>
              </a:spcAft>
              <a:buFont typeface="Arial"/>
              <a:buChar char="•"/>
              <a:defRPr/>
            </a:pPr>
            <a:r>
              <a:rPr lang="en-US" dirty="0" smtClean="0"/>
              <a:t>Explain to the Students that you will now be giving them an overall assessment and recommendations. Use the following prompts to help you explain the assessment:</a:t>
            </a:r>
          </a:p>
          <a:p>
            <a:pPr eaLnBrk="1" fontAlgn="auto" hangingPunct="1">
              <a:spcBef>
                <a:spcPts val="0"/>
              </a:spcBef>
              <a:spcAft>
                <a:spcPts val="0"/>
              </a:spcAft>
              <a:defRPr/>
            </a:pPr>
            <a:r>
              <a:rPr lang="en-US" dirty="0" smtClean="0"/>
              <a:t> </a:t>
            </a:r>
          </a:p>
          <a:p>
            <a:pPr marL="171450" indent="-171450" eaLnBrk="1" fontAlgn="auto" hangingPunct="1">
              <a:spcBef>
                <a:spcPts val="0"/>
              </a:spcBef>
              <a:spcAft>
                <a:spcPts val="0"/>
              </a:spcAft>
              <a:buFont typeface="Wingdings" charset="2"/>
              <a:buChar char="ü"/>
              <a:defRPr/>
            </a:pPr>
            <a:r>
              <a:rPr lang="en-US" dirty="0" smtClean="0"/>
              <a:t>First, you did a really good job of…</a:t>
            </a:r>
          </a:p>
          <a:p>
            <a:pPr marL="171450" indent="-171450" eaLnBrk="1" fontAlgn="auto" hangingPunct="1">
              <a:spcBef>
                <a:spcPts val="0"/>
              </a:spcBef>
              <a:spcAft>
                <a:spcPts val="0"/>
              </a:spcAft>
              <a:buFont typeface="Wingdings" charset="2"/>
              <a:buChar char="ü"/>
              <a:defRPr/>
            </a:pPr>
            <a:r>
              <a:rPr lang="en-US" dirty="0" smtClean="0"/>
              <a:t>The areas where you could use a little more practice are…</a:t>
            </a:r>
          </a:p>
          <a:p>
            <a:pPr marL="171450" indent="-171450" eaLnBrk="1" fontAlgn="auto" hangingPunct="1">
              <a:spcBef>
                <a:spcPts val="0"/>
              </a:spcBef>
              <a:spcAft>
                <a:spcPts val="0"/>
              </a:spcAft>
              <a:buFont typeface="Wingdings" charset="2"/>
              <a:buChar char="ü"/>
              <a:defRPr/>
            </a:pPr>
            <a:r>
              <a:rPr lang="en-US" dirty="0" smtClean="0"/>
              <a:t>The language points I didn’t hear you use were...</a:t>
            </a:r>
          </a:p>
          <a:p>
            <a:pPr marL="171450" indent="-171450" eaLnBrk="1" fontAlgn="auto" hangingPunct="1">
              <a:spcBef>
                <a:spcPts val="0"/>
              </a:spcBef>
              <a:spcAft>
                <a:spcPts val="0"/>
              </a:spcAft>
              <a:buFont typeface="Wingdings" charset="2"/>
              <a:buChar char="ü"/>
              <a:defRPr/>
            </a:pPr>
            <a:r>
              <a:rPr lang="en-US" dirty="0" smtClean="0"/>
              <a:t>As a result, I’d recommend that you… [continue on to Unit 19 … work on (X, Y, Z ) and repeat Encounter 18].</a:t>
            </a:r>
          </a:p>
          <a:p>
            <a:pPr marL="171450" indent="-171450" eaLnBrk="1" fontAlgn="auto" hangingPunct="1">
              <a:spcBef>
                <a:spcPts val="0"/>
              </a:spcBef>
              <a:spcAft>
                <a:spcPts val="0"/>
              </a:spcAft>
              <a:buFont typeface="Wingdings" charset="2"/>
              <a:buChar char="ü"/>
              <a:defRPr/>
            </a:pPr>
            <a:r>
              <a:rPr lang="en-US" dirty="0" smtClean="0"/>
              <a:t>Do you have any questions?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F8FB1802-47E2-F14F-9040-2565AFAB22DA}" type="slidenum">
              <a:rPr lang="en-US" altLang="en-US">
                <a:latin typeface="Verdana" charset="0"/>
                <a:cs typeface="Arial" charset="0"/>
              </a:rPr>
              <a:pPr>
                <a:spcBef>
                  <a:spcPct val="0"/>
                </a:spcBef>
              </a:pPr>
              <a:t>41</a:t>
            </a:fld>
            <a:endParaRPr lang="en-US" altLang="en-US">
              <a:latin typeface="Verdana" charset="0"/>
              <a:cs typeface="Arial" charset="0"/>
            </a:endParaRPr>
          </a:p>
        </p:txBody>
      </p:sp>
    </p:spTree>
    <p:extLst>
      <p:ext uri="{BB962C8B-B14F-4D97-AF65-F5344CB8AC3E}">
        <p14:creationId xmlns:p14="http://schemas.microsoft.com/office/powerpoint/2010/main" val="2151143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5.1 Guess the Activity (5 min)</a:t>
            </a:r>
          </a:p>
          <a:p>
            <a:pPr eaLnBrk="1" hangingPunct="1">
              <a:spcBef>
                <a:spcPct val="0"/>
              </a:spcBef>
            </a:pPr>
            <a:r>
              <a:rPr lang="en-US" altLang="en-US" dirty="0"/>
              <a:t>Allow three minutes for this slide.</a:t>
            </a:r>
          </a:p>
          <a:p>
            <a:pPr eaLnBrk="1" hangingPunct="1">
              <a:spcBef>
                <a:spcPct val="0"/>
              </a:spcBef>
            </a:pPr>
            <a:endParaRPr lang="en-US" altLang="en-US" dirty="0"/>
          </a:p>
          <a:p>
            <a:pPr eaLnBrk="1" hangingPunct="1">
              <a:spcBef>
                <a:spcPct val="0"/>
              </a:spcBef>
            </a:pPr>
            <a:r>
              <a:rPr lang="en-US" altLang="en-US" dirty="0"/>
              <a:t>OBJECTIVE</a:t>
            </a:r>
          </a:p>
          <a:p>
            <a:pPr eaLnBrk="1" hangingPunct="1">
              <a:spcBef>
                <a:spcPct val="0"/>
              </a:spcBef>
            </a:pPr>
            <a:r>
              <a:rPr lang="en-GB" altLang="en-US" dirty="0"/>
              <a:t>•   To review and practice target language from the Unit</a:t>
            </a:r>
            <a:r>
              <a:rPr lang="en-US" altLang="en-US" dirty="0"/>
              <a:t> </a:t>
            </a:r>
          </a:p>
          <a:p>
            <a:pPr eaLnBrk="1" hangingPunct="1">
              <a:spcBef>
                <a:spcPct val="0"/>
              </a:spcBef>
            </a:pPr>
            <a:endParaRPr lang="en-GB" altLang="en-US" dirty="0"/>
          </a:p>
          <a:p>
            <a:pPr eaLnBrk="1" hangingPunct="1">
              <a:spcBef>
                <a:spcPct val="0"/>
              </a:spcBef>
            </a:pPr>
            <a:r>
              <a:rPr lang="en-GB" altLang="en-US" dirty="0"/>
              <a:t>INSTRUCTIONS</a:t>
            </a:r>
          </a:p>
          <a:p>
            <a:pPr eaLnBrk="1" hangingPunct="1">
              <a:spcBef>
                <a:spcPct val="0"/>
              </a:spcBef>
            </a:pPr>
            <a:r>
              <a:rPr lang="en-US" altLang="en-US" dirty="0"/>
              <a:t>#1. Have a Student read the question. [What am I doing?]</a:t>
            </a:r>
          </a:p>
          <a:p>
            <a:pPr eaLnBrk="1" hangingPunct="1">
              <a:spcBef>
                <a:spcPct val="0"/>
              </a:spcBef>
            </a:pPr>
            <a:r>
              <a:rPr lang="en-US" altLang="en-US" dirty="0"/>
              <a:t>#</a:t>
            </a:r>
            <a:r>
              <a:rPr lang="en-US" altLang="en-US" dirty="0" smtClean="0"/>
              <a:t>2-6. Reveal </a:t>
            </a:r>
            <a:r>
              <a:rPr lang="en-US" altLang="en-US" dirty="0"/>
              <a:t>the </a:t>
            </a:r>
            <a:r>
              <a:rPr lang="en-US" altLang="en-US" dirty="0" smtClean="0"/>
              <a:t>images </a:t>
            </a:r>
            <a:r>
              <a:rPr lang="en-US" altLang="en-US" dirty="0"/>
              <a:t>and have </a:t>
            </a:r>
            <a:r>
              <a:rPr lang="en-US" altLang="en-US" dirty="0" smtClean="0"/>
              <a:t>the Students </a:t>
            </a:r>
            <a:r>
              <a:rPr lang="en-US" altLang="en-US" dirty="0"/>
              <a:t>ask and answer the question.</a:t>
            </a:r>
          </a:p>
          <a:p>
            <a:pPr eaLnBrk="1" hangingPunct="1">
              <a:spcBef>
                <a:spcPct val="0"/>
              </a:spcBef>
            </a:pPr>
            <a:endParaRPr lang="en-US" altLang="en-US" dirty="0"/>
          </a:p>
          <a:p>
            <a:pPr eaLnBrk="1" hangingPunct="1">
              <a:spcBef>
                <a:spcPct val="0"/>
              </a:spcBef>
            </a:pPr>
            <a:r>
              <a:rPr lang="en-US" altLang="en-US" dirty="0"/>
              <a:t>ANSWER KEY (Sample Answers)</a:t>
            </a:r>
          </a:p>
          <a:p>
            <a:pPr eaLnBrk="1" hangingPunct="1">
              <a:spcBef>
                <a:spcPct val="0"/>
              </a:spcBef>
            </a:pPr>
            <a:r>
              <a:rPr lang="en-US" altLang="en-US" dirty="0"/>
              <a:t>You’re listening to music.</a:t>
            </a:r>
          </a:p>
          <a:p>
            <a:pPr eaLnBrk="1" hangingPunct="1">
              <a:spcBef>
                <a:spcPct val="0"/>
              </a:spcBef>
            </a:pPr>
            <a:r>
              <a:rPr lang="en-US" altLang="en-US" dirty="0"/>
              <a:t>You’re reading (a book).</a:t>
            </a:r>
          </a:p>
          <a:p>
            <a:pPr eaLnBrk="1" hangingPunct="1">
              <a:spcBef>
                <a:spcPct val="0"/>
              </a:spcBef>
            </a:pPr>
            <a:r>
              <a:rPr lang="en-US" altLang="en-US" dirty="0"/>
              <a:t>You’re playing tennis</a:t>
            </a:r>
            <a:r>
              <a:rPr lang="en-US" altLang="en-US" dirty="0" smtClean="0"/>
              <a:t>.</a:t>
            </a:r>
          </a:p>
          <a:p>
            <a:pPr eaLnBrk="1" hangingPunct="1">
              <a:spcBef>
                <a:spcPct val="0"/>
              </a:spcBef>
            </a:pPr>
            <a:r>
              <a:rPr lang="en-US" altLang="en-US" dirty="0" smtClean="0"/>
              <a:t>You’re swimming.</a:t>
            </a:r>
            <a:endParaRPr lang="en-US" altLang="en-US" dirty="0"/>
          </a:p>
          <a:p>
            <a:pPr eaLnBrk="1" hangingPunct="1">
              <a:spcBef>
                <a:spcPct val="0"/>
              </a:spcBef>
            </a:pPr>
            <a:r>
              <a:rPr lang="en-US" altLang="en-US" dirty="0"/>
              <a:t>You’re cleaning.</a:t>
            </a:r>
          </a:p>
          <a:p>
            <a:pPr eaLnBrk="1" hangingPunct="1">
              <a:spcBef>
                <a:spcPct val="0"/>
              </a:spcBef>
            </a:pPr>
            <a:endParaRPr lang="en-US" altLang="en-US" dirty="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4088E893-05A7-9548-B6F7-22B6E0DAF092}" type="slidenum">
              <a:rPr lang="en-US" altLang="en-US">
                <a:latin typeface="Verdana" charset="0"/>
                <a:cs typeface="Arial" charset="0"/>
              </a:rPr>
              <a:pPr>
                <a:spcBef>
                  <a:spcPct val="0"/>
                </a:spcBef>
              </a:pPr>
              <a:t>42</a:t>
            </a:fld>
            <a:endParaRPr lang="en-US" altLang="en-US">
              <a:latin typeface="Verdana" charset="0"/>
              <a:cs typeface="Arial" charset="0"/>
            </a:endParaRPr>
          </a:p>
        </p:txBody>
      </p:sp>
    </p:spTree>
    <p:extLst>
      <p:ext uri="{BB962C8B-B14F-4D97-AF65-F5344CB8AC3E}">
        <p14:creationId xmlns:p14="http://schemas.microsoft.com/office/powerpoint/2010/main" val="582746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5.1 Guess the Activity</a:t>
            </a:r>
          </a:p>
          <a:p>
            <a:pPr eaLnBrk="1" hangingPunct="1">
              <a:spcBef>
                <a:spcPct val="0"/>
              </a:spcBef>
            </a:pPr>
            <a:r>
              <a:rPr lang="en-US" altLang="en-US" dirty="0"/>
              <a:t>Allow two minutes for this slide.</a:t>
            </a:r>
          </a:p>
          <a:p>
            <a:pPr eaLnBrk="1" hangingPunct="1">
              <a:spcBef>
                <a:spcPct val="0"/>
              </a:spcBef>
            </a:pPr>
            <a:endParaRPr lang="en-GB" altLang="en-US" dirty="0"/>
          </a:p>
          <a:p>
            <a:pPr eaLnBrk="1" hangingPunct="1">
              <a:spcBef>
                <a:spcPct val="0"/>
              </a:spcBef>
            </a:pPr>
            <a:r>
              <a:rPr lang="en-GB" altLang="en-US" dirty="0"/>
              <a:t>INSTRUCTIONS</a:t>
            </a:r>
          </a:p>
          <a:p>
            <a:pPr marL="171450" indent="-171450" eaLnBrk="1" hangingPunct="1">
              <a:spcBef>
                <a:spcPct val="0"/>
              </a:spcBef>
              <a:buFont typeface="Arial" panose="020B0604020202020204" pitchFamily="34" charset="0"/>
              <a:buChar char="•"/>
            </a:pPr>
            <a:r>
              <a:rPr lang="en-US" altLang="en-US" dirty="0" smtClean="0"/>
              <a:t>Draw the</a:t>
            </a:r>
            <a:r>
              <a:rPr lang="en-US" altLang="en-US" baseline="0" dirty="0" smtClean="0"/>
              <a:t> Students’ attention to the first image and have them </a:t>
            </a:r>
            <a:r>
              <a:rPr lang="en-US" altLang="en-US" dirty="0" smtClean="0"/>
              <a:t>ask and answer the question.</a:t>
            </a:r>
          </a:p>
          <a:p>
            <a:pPr eaLnBrk="1" hangingPunct="1">
              <a:spcBef>
                <a:spcPct val="0"/>
              </a:spcBef>
            </a:pPr>
            <a:r>
              <a:rPr lang="en-US" altLang="en-US" dirty="0" smtClean="0"/>
              <a:t>#1-4. Reveal the remaining images and have the Students ask and answer the question.</a:t>
            </a:r>
          </a:p>
          <a:p>
            <a:pPr eaLnBrk="1" hangingPunct="1">
              <a:spcBef>
                <a:spcPct val="0"/>
              </a:spcBef>
            </a:pPr>
            <a:endParaRPr lang="en-US" altLang="en-US" dirty="0"/>
          </a:p>
          <a:p>
            <a:pPr eaLnBrk="1" hangingPunct="1">
              <a:spcBef>
                <a:spcPct val="0"/>
              </a:spcBef>
            </a:pPr>
            <a:r>
              <a:rPr lang="en-US" altLang="en-US" dirty="0"/>
              <a:t>ANSWER KEY (Sample Answers)</a:t>
            </a:r>
          </a:p>
          <a:p>
            <a:pPr eaLnBrk="1" hangingPunct="1">
              <a:spcBef>
                <a:spcPct val="0"/>
              </a:spcBef>
            </a:pPr>
            <a:r>
              <a:rPr lang="en-US" altLang="en-US" dirty="0"/>
              <a:t>You’re playing golf.</a:t>
            </a:r>
          </a:p>
          <a:p>
            <a:pPr eaLnBrk="1" hangingPunct="1">
              <a:spcBef>
                <a:spcPct val="0"/>
              </a:spcBef>
            </a:pPr>
            <a:r>
              <a:rPr lang="en-US" altLang="en-US" dirty="0"/>
              <a:t>You’re singing.</a:t>
            </a:r>
          </a:p>
          <a:p>
            <a:pPr eaLnBrk="1" hangingPunct="1">
              <a:spcBef>
                <a:spcPct val="0"/>
              </a:spcBef>
            </a:pPr>
            <a:r>
              <a:rPr lang="en-US" altLang="en-US" dirty="0"/>
              <a:t>You’re dancing.</a:t>
            </a:r>
          </a:p>
          <a:p>
            <a:pPr eaLnBrk="1" hangingPunct="1">
              <a:spcBef>
                <a:spcPct val="0"/>
              </a:spcBef>
            </a:pPr>
            <a:r>
              <a:rPr lang="en-US" altLang="en-US" dirty="0"/>
              <a:t>You’re at a museum (looking at art).</a:t>
            </a:r>
          </a:p>
          <a:p>
            <a:pPr eaLnBrk="1" hangingPunct="1">
              <a:spcBef>
                <a:spcPct val="0"/>
              </a:spcBef>
            </a:pPr>
            <a:r>
              <a:rPr lang="en-US" altLang="en-US" dirty="0"/>
              <a:t>You’re cooking.</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94F9D353-F440-7B4D-B569-0C4402B7311E}" type="slidenum">
              <a:rPr lang="en-US" altLang="en-US">
                <a:latin typeface="Verdana" charset="0"/>
                <a:cs typeface="Arial" charset="0"/>
              </a:rPr>
              <a:pPr>
                <a:spcBef>
                  <a:spcPct val="0"/>
                </a:spcBef>
              </a:pPr>
              <a:t>43</a:t>
            </a:fld>
            <a:endParaRPr lang="en-US" altLang="en-US">
              <a:latin typeface="Verdana" charset="0"/>
              <a:cs typeface="Arial" charset="0"/>
            </a:endParaRPr>
          </a:p>
        </p:txBody>
      </p:sp>
    </p:spTree>
    <p:extLst>
      <p:ext uri="{BB962C8B-B14F-4D97-AF65-F5344CB8AC3E}">
        <p14:creationId xmlns:p14="http://schemas.microsoft.com/office/powerpoint/2010/main" val="286071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2.1 </a:t>
            </a:r>
            <a:r>
              <a:rPr lang="en-GB" altLang="en-US" dirty="0" smtClean="0"/>
              <a:t>Sports and Hobbies Vocabulary Race</a:t>
            </a:r>
            <a:r>
              <a:rPr lang="en-US" altLang="en-US" dirty="0" smtClean="0"/>
              <a:t> (5 min)</a:t>
            </a:r>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OBJECTIVE</a:t>
            </a:r>
          </a:p>
          <a:p>
            <a:pPr marL="171450" indent="-171450" eaLnBrk="1" hangingPunct="1">
              <a:spcBef>
                <a:spcPct val="0"/>
              </a:spcBef>
              <a:buFont typeface="Arial" panose="020B0604020202020204" pitchFamily="34" charset="0"/>
              <a:buChar char="•"/>
              <a:defRPr/>
            </a:pPr>
            <a:r>
              <a:rPr lang="en-US" altLang="en-US" dirty="0" smtClean="0"/>
              <a:t>Can name a few common sports and hobbies (</a:t>
            </a:r>
            <a:r>
              <a:rPr lang="en-US" altLang="en-US" i="1" dirty="0" smtClean="0"/>
              <a:t>exercise; golf; museum; play; basketball; cricket; cycling; park; pool, run; swimming; tennis; walk</a:t>
            </a:r>
            <a:r>
              <a:rPr lang="en-US" altLang="en-US" dirty="0" smtClean="0"/>
              <a:t>)</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[What are some sports and hobbies you know?]</a:t>
            </a:r>
          </a:p>
          <a:p>
            <a:pPr eaLnBrk="1" hangingPunct="1">
              <a:spcBef>
                <a:spcPct val="0"/>
              </a:spcBef>
              <a:defRPr/>
            </a:pPr>
            <a:r>
              <a:rPr lang="en-US" altLang="en-US" dirty="0" smtClean="0"/>
              <a:t>#2. Encourage each Student to answer.</a:t>
            </a:r>
          </a:p>
          <a:p>
            <a:pPr defTabSz="457200" eaLnBrk="1" fontAlgn="auto" hangingPunct="1">
              <a:spcBef>
                <a:spcPts val="0"/>
              </a:spcBef>
              <a:spcAft>
                <a:spcPts val="0"/>
              </a:spcAft>
              <a:defRPr/>
            </a:pPr>
            <a:r>
              <a:rPr lang="en-US" altLang="en-US" dirty="0" smtClean="0"/>
              <a:t>#3. Reveal the sample answers</a:t>
            </a:r>
            <a:r>
              <a:rPr lang="en-US" dirty="0" smtClean="0"/>
              <a:t>. [Dance./Sing./Go to museums.]</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a variety of the target vocabulary.</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FFFD509F-788E-454E-91A6-99A7D2C40AAE}" type="slidenum">
              <a:rPr lang="en-US" altLang="en-US">
                <a:latin typeface="Verdana" charset="0"/>
                <a:cs typeface="Arial" charset="0"/>
              </a:rPr>
              <a:pPr>
                <a:spcBef>
                  <a:spcPct val="0"/>
                </a:spcBef>
              </a:pPr>
              <a:t>5</a:t>
            </a:fld>
            <a:endParaRPr lang="en-US" altLang="en-US">
              <a:latin typeface="Verdana" charset="0"/>
              <a:cs typeface="Arial" charset="0"/>
            </a:endParaRPr>
          </a:p>
        </p:txBody>
      </p:sp>
    </p:spTree>
    <p:extLst>
      <p:ext uri="{BB962C8B-B14F-4D97-AF65-F5344CB8AC3E}">
        <p14:creationId xmlns:p14="http://schemas.microsoft.com/office/powerpoint/2010/main" val="785792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2.1 </a:t>
            </a:r>
            <a:r>
              <a:rPr lang="en-GB" altLang="en-US" dirty="0" smtClean="0"/>
              <a:t>Sports and Hobbies Vocabulary Race</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Have a Student read the question. [What are some other sports and hobbies you know?]</a:t>
            </a:r>
          </a:p>
          <a:p>
            <a:pPr eaLnBrk="1" hangingPunct="1">
              <a:spcBef>
                <a:spcPct val="0"/>
              </a:spcBef>
              <a:defRPr/>
            </a:pPr>
            <a:r>
              <a:rPr lang="en-US" altLang="en-US" dirty="0" smtClean="0"/>
              <a:t>#2. Encourage each Student to answer.</a:t>
            </a:r>
          </a:p>
          <a:p>
            <a:pPr eaLnBrk="1" hangingPunct="1">
              <a:spcBef>
                <a:spcPct val="0"/>
              </a:spcBef>
              <a:defRPr/>
            </a:pPr>
            <a:r>
              <a:rPr lang="en-US" altLang="en-US" dirty="0" smtClean="0"/>
              <a:t>#3. Reveal the sample answers. [golf, reading, tennis]</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Elicit a variety of the target vocabulary.</a:t>
            </a:r>
          </a:p>
          <a:p>
            <a:pPr marL="171450" indent="-171450" eaLnBrk="1" hangingPunct="1">
              <a:spcBef>
                <a:spcPct val="0"/>
              </a:spcBef>
              <a:buFont typeface="Arial" panose="020B0604020202020204" pitchFamily="34" charset="0"/>
              <a:buChar char="•"/>
              <a:defRPr/>
            </a:pPr>
            <a:r>
              <a:rPr lang="en-US" altLang="en-US" dirty="0" smtClean="0"/>
              <a:t>Elicit from each Student.</a:t>
            </a:r>
          </a:p>
          <a:p>
            <a:pPr marL="171450" indent="-171450" eaLnBrk="1" hangingPunct="1">
              <a:spcBef>
                <a:spcPct val="0"/>
              </a:spcBef>
              <a:buFont typeface="Arial" panose="020B0604020202020204" pitchFamily="34" charset="0"/>
              <a:buChar char="•"/>
              <a:defRPr/>
            </a:pPr>
            <a:r>
              <a:rPr lang="en-US" altLang="en-US" dirty="0" smtClean="0"/>
              <a:t>It helps to board elicited language.</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FE522C9-81A3-C54F-80AA-3414DE11EC60}" type="slidenum">
              <a:rPr lang="en-US" altLang="en-US">
                <a:latin typeface="Verdana" charset="0"/>
                <a:cs typeface="Arial" charset="0"/>
              </a:rPr>
              <a:pPr>
                <a:spcBef>
                  <a:spcPct val="0"/>
                </a:spcBef>
              </a:pPr>
              <a:t>6</a:t>
            </a:fld>
            <a:endParaRPr lang="en-US" altLang="en-US">
              <a:latin typeface="Verdana" charset="0"/>
              <a:cs typeface="Arial" charset="0"/>
            </a:endParaRPr>
          </a:p>
        </p:txBody>
      </p:sp>
    </p:spTree>
    <p:extLst>
      <p:ext uri="{BB962C8B-B14F-4D97-AF65-F5344CB8AC3E}">
        <p14:creationId xmlns:p14="http://schemas.microsoft.com/office/powerpoint/2010/main" val="35825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2.1 </a:t>
            </a:r>
            <a:r>
              <a:rPr lang="en-GB" altLang="en-US" dirty="0" smtClean="0"/>
              <a:t>Sports and Hobbies Vocabulary Race</a:t>
            </a:r>
            <a:endParaRPr lang="en-US" altLang="en-US" dirty="0" smtClean="0"/>
          </a:p>
          <a:p>
            <a:pPr eaLnBrk="1" hangingPunct="1">
              <a:spcBef>
                <a:spcPct val="0"/>
              </a:spcBef>
              <a:defRPr/>
            </a:pPr>
            <a:r>
              <a:rPr lang="en-US" altLang="en-US" dirty="0" smtClean="0"/>
              <a:t>Allow one minute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defRPr/>
            </a:pPr>
            <a:r>
              <a:rPr lang="en-US" altLang="en-US" dirty="0" smtClean="0"/>
              <a:t>#1. Concept check by having a Student read the question. [Is cleaning a sport or hobby?]</a:t>
            </a:r>
          </a:p>
          <a:p>
            <a:pPr eaLnBrk="1" hangingPunct="1">
              <a:spcBef>
                <a:spcPct val="0"/>
              </a:spcBef>
              <a:defRPr/>
            </a:pPr>
            <a:r>
              <a:rPr lang="en-US" altLang="en-US" dirty="0" smtClean="0"/>
              <a:t>#2. Encourage the Students to answer.</a:t>
            </a:r>
          </a:p>
          <a:p>
            <a:pPr eaLnBrk="1" hangingPunct="1">
              <a:spcBef>
                <a:spcPct val="0"/>
              </a:spcBef>
              <a:defRPr/>
            </a:pPr>
            <a:r>
              <a:rPr lang="en-US" altLang="en-US" dirty="0" smtClean="0"/>
              <a:t>#3. Reveal the sample answer. [No. It’s not a sport or hobby.]</a:t>
            </a:r>
          </a:p>
          <a:p>
            <a:pPr eaLnBrk="1" hangingPunct="1">
              <a:spcBef>
                <a:spcPct val="0"/>
              </a:spcBef>
              <a:defRPr/>
            </a:pPr>
            <a:r>
              <a:rPr lang="en-US" altLang="en-US" dirty="0" smtClean="0"/>
              <a:t>#4. Have a Student read the question. [Why not?]</a:t>
            </a:r>
          </a:p>
          <a:p>
            <a:pPr eaLnBrk="1" hangingPunct="1">
              <a:spcBef>
                <a:spcPct val="0"/>
              </a:spcBef>
              <a:defRPr/>
            </a:pPr>
            <a:r>
              <a:rPr lang="en-US" altLang="en-US" dirty="0" smtClean="0"/>
              <a:t>#5. Encourage the Students to answer.</a:t>
            </a:r>
          </a:p>
          <a:p>
            <a:pPr eaLnBrk="1" hangingPunct="1">
              <a:spcBef>
                <a:spcPct val="0"/>
              </a:spcBef>
              <a:defRPr/>
            </a:pPr>
            <a:r>
              <a:rPr lang="en-US" altLang="en-US" dirty="0" smtClean="0"/>
              <a:t>#6. Reveal the sample answer. [It’s not fun.]</a:t>
            </a:r>
          </a:p>
          <a:p>
            <a:pPr eaLnBrk="1" hangingPunct="1">
              <a:spcBef>
                <a:spcPct val="0"/>
              </a:spcBef>
              <a:defRPr/>
            </a:pPr>
            <a:endParaRPr lang="en-US" altLang="en-US" dirty="0" smtClean="0"/>
          </a:p>
          <a:p>
            <a:pPr eaLnBrk="1" hangingPunct="1">
              <a:spcBef>
                <a:spcPct val="0"/>
              </a:spcBef>
              <a:defRPr/>
            </a:pPr>
            <a:r>
              <a:rPr lang="en-US" altLang="en-US" dirty="0" smtClean="0"/>
              <a:t>TEACHING TIPS</a:t>
            </a:r>
          </a:p>
          <a:p>
            <a:pPr marL="171450" indent="-171450" eaLnBrk="1" hangingPunct="1">
              <a:spcBef>
                <a:spcPct val="0"/>
              </a:spcBef>
              <a:buFont typeface="Arial" panose="020B0604020202020204" pitchFamily="34" charset="0"/>
              <a:buChar char="•"/>
              <a:defRPr/>
            </a:pPr>
            <a:r>
              <a:rPr lang="en-US" altLang="en-US" dirty="0" smtClean="0"/>
              <a:t>The Students don’t need to specifically say “cleaning isn’t fun,” but they should convince you that they have a general understanding of what separates sports and hobbies from other types of activities.</a:t>
            </a:r>
          </a:p>
          <a:p>
            <a:pPr marL="171450" indent="-171450" eaLnBrk="1" hangingPunct="1">
              <a:spcBef>
                <a:spcPct val="0"/>
              </a:spcBef>
              <a:buFont typeface="Arial" panose="020B0604020202020204" pitchFamily="34" charset="0"/>
              <a:buChar char="•"/>
              <a:defRPr/>
            </a:pPr>
            <a:r>
              <a:rPr lang="en-US" altLang="en-US" dirty="0" smtClean="0"/>
              <a:t>Elicit target language from each Student.</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A25A49ED-C9D8-8E4F-9E8C-3BD9679220F1}" type="slidenum">
              <a:rPr lang="en-US" altLang="en-US">
                <a:latin typeface="Verdana" charset="0"/>
                <a:cs typeface="Arial" charset="0"/>
              </a:rPr>
              <a:pPr>
                <a:spcBef>
                  <a:spcPct val="0"/>
                </a:spcBef>
              </a:pPr>
              <a:t>7</a:t>
            </a:fld>
            <a:endParaRPr lang="en-US" altLang="en-US">
              <a:latin typeface="Verdana" charset="0"/>
              <a:cs typeface="Arial" charset="0"/>
            </a:endParaRPr>
          </a:p>
        </p:txBody>
      </p:sp>
    </p:spTree>
    <p:extLst>
      <p:ext uri="{BB962C8B-B14F-4D97-AF65-F5344CB8AC3E}">
        <p14:creationId xmlns:p14="http://schemas.microsoft.com/office/powerpoint/2010/main" val="758604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2.1 </a:t>
            </a:r>
            <a:r>
              <a:rPr lang="en-GB" altLang="en-US" dirty="0" smtClean="0"/>
              <a:t>Sports and Hobbies Vocabulary Race</a:t>
            </a:r>
            <a:endParaRPr lang="en-US" altLang="en-US" dirty="0" smtClean="0"/>
          </a:p>
          <a:p>
            <a:pPr eaLnBrk="1" hangingPunct="1">
              <a:spcBef>
                <a:spcPct val="0"/>
              </a:spcBef>
              <a:defRPr/>
            </a:pPr>
            <a:r>
              <a:rPr lang="en-US" altLang="en-US" dirty="0" smtClean="0"/>
              <a:t>Allow two minutes for this slide.</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eaLnBrk="1" hangingPunct="1">
              <a:spcBef>
                <a:spcPct val="0"/>
              </a:spcBef>
              <a:buFontTx/>
              <a:buChar char="•"/>
              <a:defRPr/>
            </a:pPr>
            <a:r>
              <a:rPr lang="en-US" altLang="en-US" dirty="0" smtClean="0"/>
              <a:t>Tell the Students, “I am going to show some pictures. The Student who says the name of the sport or hobby first and spells the word, gets a point.”</a:t>
            </a:r>
          </a:p>
          <a:p>
            <a:pPr eaLnBrk="1" hangingPunct="1">
              <a:spcBef>
                <a:spcPct val="0"/>
              </a:spcBef>
              <a:defRPr/>
            </a:pPr>
            <a:r>
              <a:rPr lang="en-US" altLang="en-US" dirty="0" smtClean="0"/>
              <a:t>#1. Reveal A. (dancing)</a:t>
            </a:r>
          </a:p>
          <a:p>
            <a:pPr eaLnBrk="1" hangingPunct="1">
              <a:spcBef>
                <a:spcPct val="0"/>
              </a:spcBef>
              <a:defRPr/>
            </a:pPr>
            <a:r>
              <a:rPr lang="en-US" altLang="en-US" dirty="0" smtClean="0"/>
              <a:t>#2. Reveal B. (golf)</a:t>
            </a:r>
          </a:p>
          <a:p>
            <a:pPr eaLnBrk="1" hangingPunct="1">
              <a:spcBef>
                <a:spcPct val="0"/>
              </a:spcBef>
              <a:defRPr/>
            </a:pPr>
            <a:r>
              <a:rPr lang="en-US" altLang="en-US" dirty="0" smtClean="0"/>
              <a:t>#3. Reveal C. (reading)</a:t>
            </a:r>
          </a:p>
          <a:p>
            <a:pPr eaLnBrk="1" hangingPunct="1">
              <a:spcBef>
                <a:spcPct val="0"/>
              </a:spcBef>
              <a:defRPr/>
            </a:pPr>
            <a:r>
              <a:rPr lang="en-US" altLang="en-US" dirty="0" smtClean="0"/>
              <a:t>#4. Reveal D. (listening to music)</a:t>
            </a:r>
          </a:p>
          <a:p>
            <a:pPr eaLnBrk="1" hangingPunct="1">
              <a:spcBef>
                <a:spcPct val="0"/>
              </a:spcBef>
              <a:defRPr/>
            </a:pPr>
            <a:r>
              <a:rPr lang="en-US" altLang="en-US" dirty="0" smtClean="0"/>
              <a:t>#5. Reveal E. (art</a:t>
            </a:r>
            <a:r>
              <a:rPr lang="bg-BG" altLang="en-US" dirty="0" smtClean="0"/>
              <a:t>/</a:t>
            </a:r>
            <a:r>
              <a:rPr lang="en-US" altLang="en-US" dirty="0" smtClean="0"/>
              <a:t>going to museums)</a:t>
            </a:r>
          </a:p>
          <a:p>
            <a:pPr eaLnBrk="1" hangingPunct="1">
              <a:spcBef>
                <a:spcPct val="0"/>
              </a:spcBef>
              <a:defRPr/>
            </a:pPr>
            <a:r>
              <a:rPr lang="en-US" altLang="en-US" dirty="0" smtClean="0"/>
              <a:t>#6. Reveal F. (tennis)</a:t>
            </a:r>
          </a:p>
          <a:p>
            <a:pPr eaLnBrk="1" hangingPunct="1">
              <a:spcBef>
                <a:spcPct val="0"/>
              </a:spcBef>
              <a:defRPr/>
            </a:pPr>
            <a:r>
              <a:rPr lang="en-US" altLang="en-US" dirty="0" smtClean="0"/>
              <a:t>#7. Reveal G. (singing)</a:t>
            </a:r>
          </a:p>
          <a:p>
            <a:pPr eaLnBrk="1" hangingPunct="1">
              <a:spcBef>
                <a:spcPct val="0"/>
              </a:spcBef>
              <a:defRPr/>
            </a:pPr>
            <a:r>
              <a:rPr lang="en-US" altLang="en-US" dirty="0" smtClean="0"/>
              <a:t>#8. Reveal H. (watching TV)</a:t>
            </a:r>
          </a:p>
          <a:p>
            <a:pPr eaLnBrk="1" hangingPunct="1">
              <a:spcBef>
                <a:spcPct val="0"/>
              </a:spcBef>
              <a:defRPr/>
            </a:pPr>
            <a:endParaRPr lang="en-US" altLang="en-US" dirty="0" smtClean="0"/>
          </a:p>
          <a:p>
            <a:pPr eaLnBrk="1" hangingPunct="1">
              <a:spcBef>
                <a:spcPct val="0"/>
              </a:spcBef>
              <a:defRPr/>
            </a:pPr>
            <a:r>
              <a:rPr lang="en-US" altLang="en-US" dirty="0" smtClean="0"/>
              <a:t>TEACHING TIP</a:t>
            </a:r>
          </a:p>
          <a:p>
            <a:pPr marL="171450" indent="-171450" eaLnBrk="1" hangingPunct="1">
              <a:spcBef>
                <a:spcPct val="0"/>
              </a:spcBef>
              <a:buFont typeface="Arial" panose="020B0604020202020204" pitchFamily="34" charset="0"/>
              <a:buChar char="•"/>
              <a:defRPr/>
            </a:pPr>
            <a:r>
              <a:rPr lang="en-US" altLang="en-US" dirty="0" smtClean="0"/>
              <a:t>If a word is spelled wrong, do not award a point.</a:t>
            </a:r>
          </a:p>
          <a:p>
            <a:pPr eaLnBrk="1" hangingPunct="1">
              <a:spcBef>
                <a:spcPct val="0"/>
              </a:spcBef>
              <a:defRPr/>
            </a:pPr>
            <a:endParaRPr lang="en-US" altLang="en-US" dirty="0" smtClean="0"/>
          </a:p>
          <a:p>
            <a:pPr eaLnBrk="1" hangingPunct="1">
              <a:spcBef>
                <a:spcPct val="0"/>
              </a:spcBef>
              <a:defRPr/>
            </a:pPr>
            <a:endParaRPr lang="en-US" altLang="en-US" dirty="0"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A5B4F4EA-300C-2449-AB08-2DB698C7C39F}" type="slidenum">
              <a:rPr lang="en-US" altLang="en-US">
                <a:latin typeface="Verdana" charset="0"/>
                <a:cs typeface="Arial" charset="0"/>
              </a:rPr>
              <a:pPr>
                <a:spcBef>
                  <a:spcPct val="0"/>
                </a:spcBef>
              </a:pPr>
              <a:t>8</a:t>
            </a:fld>
            <a:endParaRPr lang="en-US" altLang="en-US">
              <a:latin typeface="Verdana" charset="0"/>
              <a:cs typeface="Arial" charset="0"/>
            </a:endParaRPr>
          </a:p>
        </p:txBody>
      </p:sp>
    </p:spTree>
    <p:extLst>
      <p:ext uri="{BB962C8B-B14F-4D97-AF65-F5344CB8AC3E}">
        <p14:creationId xmlns:p14="http://schemas.microsoft.com/office/powerpoint/2010/main" val="3492968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smtClean="0"/>
              <a:t>2.1 </a:t>
            </a:r>
            <a:r>
              <a:rPr lang="en-GB" altLang="en-US" dirty="0" smtClean="0"/>
              <a:t>Sports and Hobbies Vocabulary Race</a:t>
            </a:r>
            <a:endParaRPr lang="en-US" altLang="en-US" dirty="0" smtClean="0"/>
          </a:p>
          <a:p>
            <a:pPr eaLnBrk="1" hangingPunct="1">
              <a:spcBef>
                <a:spcPct val="0"/>
              </a:spcBef>
              <a:defRPr/>
            </a:pPr>
            <a:r>
              <a:rPr lang="en-US" altLang="en-US" dirty="0" smtClean="0"/>
              <a:t>Optional Extension</a:t>
            </a:r>
          </a:p>
          <a:p>
            <a:pPr eaLnBrk="1" hangingPunct="1">
              <a:spcBef>
                <a:spcPct val="0"/>
              </a:spcBef>
              <a:defRPr/>
            </a:pPr>
            <a:endParaRPr lang="en-US" altLang="en-US" dirty="0" smtClean="0"/>
          </a:p>
          <a:p>
            <a:pPr eaLnBrk="1" hangingPunct="1">
              <a:spcBef>
                <a:spcPct val="0"/>
              </a:spcBef>
              <a:defRPr/>
            </a:pPr>
            <a:r>
              <a:rPr lang="en-US" altLang="en-US" dirty="0" smtClean="0"/>
              <a:t>INSTRUCTIONS</a:t>
            </a:r>
          </a:p>
          <a:p>
            <a:pPr marL="171450" indent="-171450" eaLnBrk="1" hangingPunct="1">
              <a:spcBef>
                <a:spcPct val="0"/>
              </a:spcBef>
              <a:buFont typeface="Arial" panose="020B0604020202020204" pitchFamily="34" charset="0"/>
              <a:buChar char="•"/>
              <a:defRPr/>
            </a:pPr>
            <a:r>
              <a:rPr lang="en-US" altLang="en-US" dirty="0" smtClean="0"/>
              <a:t>Have the Students talk with their classmates to see who has done each of these activities. Encourage the Students to elaborate on the experiences they have had with these activities. If someone has not done a particular activity ask if it is something they would like to try in the future.</a:t>
            </a:r>
          </a:p>
          <a:p>
            <a:pPr marL="171450" indent="-171450" eaLnBrk="1" hangingPunct="1">
              <a:spcBef>
                <a:spcPct val="0"/>
              </a:spcBef>
              <a:buFont typeface="Arial" panose="020B0604020202020204" pitchFamily="34" charset="0"/>
              <a:buChar char="•"/>
              <a:defRPr/>
            </a:pPr>
            <a:r>
              <a:rPr lang="en-US" altLang="en-US" dirty="0" smtClean="0"/>
              <a:t>Afterwards, have the Students tell you what they learned about their classmates.</a:t>
            </a:r>
          </a:p>
          <a:p>
            <a:pPr eaLnBrk="1" hangingPunct="1">
              <a:spcBef>
                <a:spcPct val="0"/>
              </a:spcBef>
              <a:defRPr/>
            </a:pPr>
            <a:endParaRPr lang="en-US" altLang="en-US" dirty="0"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57110224-DEB6-0C4C-88F6-95136A8EA31F}" type="slidenum">
              <a:rPr lang="en-US" altLang="en-US">
                <a:latin typeface="Verdana" charset="0"/>
                <a:cs typeface="Arial" charset="0"/>
              </a:rPr>
              <a:pPr>
                <a:spcBef>
                  <a:spcPct val="0"/>
                </a:spcBef>
              </a:pPr>
              <a:t>9</a:t>
            </a:fld>
            <a:endParaRPr lang="en-US" altLang="en-US">
              <a:latin typeface="Verdana" charset="0"/>
              <a:cs typeface="Arial" charset="0"/>
            </a:endParaRPr>
          </a:p>
        </p:txBody>
      </p:sp>
    </p:spTree>
    <p:extLst>
      <p:ext uri="{BB962C8B-B14F-4D97-AF65-F5344CB8AC3E}">
        <p14:creationId xmlns:p14="http://schemas.microsoft.com/office/powerpoint/2010/main" val="3801677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502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4.emf"/><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em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6.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14.emf"/><Relationship Id="rId8"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00062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027" name="Picture 4" descr="WSE_MASTER LOGO_COLOUR_NEGATIVE.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3213" y="355600"/>
            <a:ext cx="15684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1"/>
          <p:cNvSpPr txBox="1">
            <a:spLocks/>
          </p:cNvSpPr>
          <p:nvPr/>
        </p:nvSpPr>
        <p:spPr bwMode="auto">
          <a:xfrm>
            <a:off x="419100" y="3021013"/>
            <a:ext cx="8216900"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ts val="5900"/>
              </a:lnSpc>
            </a:pPr>
            <a:r>
              <a:rPr lang="en-GB" altLang="en-US" sz="5900" b="1">
                <a:solidFill>
                  <a:srgbClr val="FFFFFF"/>
                </a:solidFill>
                <a:latin typeface="Arial" charset="0"/>
              </a:rPr>
              <a:t>Online</a:t>
            </a:r>
            <a:br>
              <a:rPr lang="en-GB" altLang="en-US" sz="5900" b="1">
                <a:solidFill>
                  <a:srgbClr val="FFFFFF"/>
                </a:solidFill>
                <a:latin typeface="Arial" charset="0"/>
              </a:rPr>
            </a:br>
            <a:r>
              <a:rPr lang="en-GB" altLang="en-US" sz="5900" b="1">
                <a:solidFill>
                  <a:srgbClr val="FFFFFF"/>
                </a:solidFill>
                <a:latin typeface="Arial" charset="0"/>
              </a:rPr>
              <a:t>Encounter 18</a:t>
            </a:r>
            <a:endParaRPr lang="en-US" altLang="en-US" sz="5900" b="1">
              <a:solidFill>
                <a:srgbClr val="FFFFFF"/>
              </a:solidFill>
              <a:latin typeface="Arial" charset="0"/>
            </a:endParaRPr>
          </a:p>
        </p:txBody>
      </p:sp>
      <p:sp>
        <p:nvSpPr>
          <p:cNvPr id="13" name="Rectangle 12"/>
          <p:cNvSpPr/>
          <p:nvPr/>
        </p:nvSpPr>
        <p:spPr>
          <a:xfrm>
            <a:off x="0" y="4999038"/>
            <a:ext cx="9144000" cy="144462"/>
          </a:xfrm>
          <a:prstGeom prst="rect">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0" y="4999038"/>
            <a:ext cx="415925" cy="1444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43"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0244"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2.1: Feedback</a:t>
            </a:r>
            <a:endParaRPr lang="en-GB" altLang="en-US" sz="1400">
              <a:solidFill>
                <a:schemeClr val="bg1"/>
              </a:solidFill>
              <a:latin typeface="Arial" charset="0"/>
            </a:endParaRPr>
          </a:p>
        </p:txBody>
      </p:sp>
      <p:sp>
        <p:nvSpPr>
          <p:cNvPr id="58" name="Rectangle 5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59" name="Rectangle 5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10247" name="Group 1"/>
          <p:cNvGrpSpPr>
            <a:grpSpLocks/>
          </p:cNvGrpSpPr>
          <p:nvPr/>
        </p:nvGrpSpPr>
        <p:grpSpPr bwMode="auto">
          <a:xfrm>
            <a:off x="361950" y="863600"/>
            <a:ext cx="1997075" cy="1885950"/>
            <a:chOff x="361949" y="863600"/>
            <a:chExt cx="1997075" cy="1885950"/>
          </a:xfrm>
        </p:grpSpPr>
        <p:sp>
          <p:nvSpPr>
            <p:cNvPr id="10" name="Rectangle 9"/>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2" name="Rectangle 11"/>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3" name="Rectangle 12"/>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88" name="TextBox 14"/>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1</a:t>
              </a:r>
            </a:p>
          </p:txBody>
        </p:sp>
        <p:sp>
          <p:nvSpPr>
            <p:cNvPr id="10289" name="TextBox 15"/>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0290" name="TextBox 16"/>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0291" name="TextBox 17"/>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0292" name="TextBox 18"/>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0248" name="Group 2"/>
          <p:cNvGrpSpPr>
            <a:grpSpLocks/>
          </p:cNvGrpSpPr>
          <p:nvPr/>
        </p:nvGrpSpPr>
        <p:grpSpPr bwMode="auto">
          <a:xfrm>
            <a:off x="2501900" y="863600"/>
            <a:ext cx="1997075" cy="1885950"/>
            <a:chOff x="361949" y="863600"/>
            <a:chExt cx="1997075" cy="1885950"/>
          </a:xfrm>
        </p:grpSpPr>
        <p:sp>
          <p:nvSpPr>
            <p:cNvPr id="22" name="Rectangle 21"/>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 name="Rectangle 22"/>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 name="Rectangle 23"/>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5" name="Rectangle 24"/>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78" name="TextBox 26"/>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2</a:t>
              </a:r>
            </a:p>
          </p:txBody>
        </p:sp>
        <p:sp>
          <p:nvSpPr>
            <p:cNvPr id="10279" name="TextBox 27"/>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0280" name="TextBox 28"/>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0281" name="TextBox 29"/>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0282" name="TextBox 30"/>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0249" name="Group 3"/>
          <p:cNvGrpSpPr>
            <a:grpSpLocks/>
          </p:cNvGrpSpPr>
          <p:nvPr/>
        </p:nvGrpSpPr>
        <p:grpSpPr bwMode="auto">
          <a:xfrm>
            <a:off x="4648200" y="863600"/>
            <a:ext cx="1997075" cy="1885950"/>
            <a:chOff x="361949" y="863600"/>
            <a:chExt cx="1997075" cy="1885950"/>
          </a:xfrm>
        </p:grpSpPr>
        <p:sp>
          <p:nvSpPr>
            <p:cNvPr id="33" name="Rectangle 32"/>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4" name="Rectangle 33"/>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 name="Rectangle 34"/>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6" name="Rectangle 35"/>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7" name="Rectangle 36"/>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68" name="TextBox 37"/>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3</a:t>
              </a:r>
            </a:p>
          </p:txBody>
        </p:sp>
        <p:sp>
          <p:nvSpPr>
            <p:cNvPr id="10269" name="TextBox 38"/>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0270" name="TextBox 39"/>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0271" name="TextBox 40"/>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0272" name="TextBox 41"/>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0250" name="Group 4"/>
          <p:cNvGrpSpPr>
            <a:grpSpLocks/>
          </p:cNvGrpSpPr>
          <p:nvPr/>
        </p:nvGrpSpPr>
        <p:grpSpPr bwMode="auto">
          <a:xfrm>
            <a:off x="6788150" y="863600"/>
            <a:ext cx="1997075" cy="1885950"/>
            <a:chOff x="361949" y="863600"/>
            <a:chExt cx="1997075" cy="1885950"/>
          </a:xfrm>
        </p:grpSpPr>
        <p:sp>
          <p:nvSpPr>
            <p:cNvPr id="44" name="Rectangle 43"/>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5" name="Rectangle 44"/>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6" name="Rectangle 45"/>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7" name="Rectangle 46"/>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8" name="Rectangle 47"/>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58" name="TextBox 48"/>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4</a:t>
              </a:r>
            </a:p>
          </p:txBody>
        </p:sp>
        <p:sp>
          <p:nvSpPr>
            <p:cNvPr id="10259" name="TextBox 49"/>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0260" name="TextBox 50"/>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0261" name="TextBox 51"/>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0262" name="TextBox 52"/>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sp>
        <p:nvSpPr>
          <p:cNvPr id="20" name="Rectangle 19"/>
          <p:cNvSpPr/>
          <p:nvPr/>
        </p:nvSpPr>
        <p:spPr>
          <a:xfrm>
            <a:off x="361950" y="2889250"/>
            <a:ext cx="8420100"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0252" name="TextBox 53"/>
          <p:cNvSpPr txBox="1">
            <a:spLocks noChangeArrowheads="1"/>
          </p:cNvSpPr>
          <p:nvPr/>
        </p:nvSpPr>
        <p:spPr bwMode="auto">
          <a:xfrm>
            <a:off x="590550" y="30416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26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1268"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Context Creation</a:t>
            </a:r>
            <a:endParaRPr lang="en-GB" altLang="en-US" sz="1200">
              <a:solidFill>
                <a:schemeClr val="bg1"/>
              </a:solidFill>
              <a:latin typeface="Arial" charset="0"/>
            </a:endParaRPr>
          </a:p>
        </p:txBody>
      </p:sp>
      <p:sp>
        <p:nvSpPr>
          <p:cNvPr id="34" name="Rectangle 33"/>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 name="Rectangle 34"/>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1271" name="Picture 5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01788" y="1874838"/>
            <a:ext cx="1570037"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a:spLocks noChangeArrowheads="1"/>
          </p:cNvSpPr>
          <p:nvPr/>
        </p:nvSpPr>
        <p:spPr bwMode="auto">
          <a:xfrm>
            <a:off x="6937375" y="850900"/>
            <a:ext cx="4206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latin typeface="Arial" charset="0"/>
              </a:rPr>
              <a:t>like?</a:t>
            </a:r>
          </a:p>
        </p:txBody>
      </p:sp>
      <p:grpSp>
        <p:nvGrpSpPr>
          <p:cNvPr id="2" name="Group 60"/>
          <p:cNvGrpSpPr/>
          <p:nvPr/>
        </p:nvGrpSpPr>
        <p:grpSpPr>
          <a:xfrm flipH="1">
            <a:off x="2754013" y="931799"/>
            <a:ext cx="2674800" cy="870001"/>
            <a:chOff x="954739" y="1812082"/>
            <a:chExt cx="3488871" cy="870001"/>
          </a:xfrm>
          <a:solidFill>
            <a:srgbClr val="D0ECF3"/>
          </a:solidFill>
        </p:grpSpPr>
        <p:sp>
          <p:nvSpPr>
            <p:cNvPr id="62" name="TextBox 61"/>
            <p:cNvSpPr txBox="1"/>
            <p:nvPr/>
          </p:nvSpPr>
          <p:spPr>
            <a:xfrm>
              <a:off x="954739" y="1812082"/>
              <a:ext cx="3488871" cy="648000"/>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63" name="Right Triangle 62"/>
            <p:cNvSpPr/>
            <p:nvPr/>
          </p:nvSpPr>
          <p:spPr>
            <a:xfrm flipH="1" flipV="1">
              <a:off x="4068329" y="2536032"/>
              <a:ext cx="192522"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79" name="TextBox 60"/>
          <p:cNvSpPr txBox="1">
            <a:spLocks noChangeArrowheads="1"/>
          </p:cNvSpPr>
          <p:nvPr/>
        </p:nvSpPr>
        <p:spPr bwMode="auto">
          <a:xfrm>
            <a:off x="2879725" y="1085850"/>
            <a:ext cx="2290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dirty="0">
                <a:solidFill>
                  <a:srgbClr val="003359"/>
                </a:solidFill>
                <a:latin typeface="Arial" charset="0"/>
              </a:rPr>
              <a:t>Do you like playing golf</a:t>
            </a:r>
          </a:p>
        </p:txBody>
      </p:sp>
      <p:grpSp>
        <p:nvGrpSpPr>
          <p:cNvPr id="3" name="Group 69"/>
          <p:cNvGrpSpPr/>
          <p:nvPr/>
        </p:nvGrpSpPr>
        <p:grpSpPr>
          <a:xfrm>
            <a:off x="2915953" y="3026969"/>
            <a:ext cx="2195061" cy="648000"/>
            <a:chOff x="2938462" y="3014663"/>
            <a:chExt cx="2195061" cy="648000"/>
          </a:xfrm>
          <a:solidFill>
            <a:srgbClr val="D0ECF3"/>
          </a:solidFill>
        </p:grpSpPr>
        <p:sp>
          <p:nvSpPr>
            <p:cNvPr id="71" name="TextBox 70"/>
            <p:cNvSpPr txBox="1"/>
            <p:nvPr/>
          </p:nvSpPr>
          <p:spPr>
            <a:xfrm flipH="1">
              <a:off x="3160723" y="301466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Yes,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2" name="Right Triangle 71"/>
            <p:cNvSpPr/>
            <p:nvPr/>
          </p:nvSpPr>
          <p:spPr>
            <a:xfrm rot="16200000">
              <a:off x="2938462" y="3238429"/>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83" name="TextBox 69"/>
          <p:cNvSpPr txBox="1">
            <a:spLocks noChangeArrowheads="1"/>
          </p:cNvSpPr>
          <p:nvPr/>
        </p:nvSpPr>
        <p:spPr bwMode="auto">
          <a:xfrm>
            <a:off x="3825875" y="3179763"/>
            <a:ext cx="993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dirty="0">
                <a:solidFill>
                  <a:srgbClr val="003359"/>
                </a:solidFill>
                <a:latin typeface="Arial" charset="0"/>
              </a:rPr>
              <a:t>I like golf</a:t>
            </a:r>
          </a:p>
        </p:txBody>
      </p:sp>
      <p:grpSp>
        <p:nvGrpSpPr>
          <p:cNvPr id="4" name="Group 66"/>
          <p:cNvGrpSpPr/>
          <p:nvPr/>
        </p:nvGrpSpPr>
        <p:grpSpPr>
          <a:xfrm>
            <a:off x="441661" y="929350"/>
            <a:ext cx="1972800" cy="869186"/>
            <a:chOff x="2563038" y="1444575"/>
            <a:chExt cx="1972800" cy="869186"/>
          </a:xfrm>
          <a:solidFill>
            <a:srgbClr val="D0ECF3"/>
          </a:solidFill>
        </p:grpSpPr>
        <p:sp>
          <p:nvSpPr>
            <p:cNvPr id="68" name="TextBox 67"/>
            <p:cNvSpPr txBox="1"/>
            <p:nvPr/>
          </p:nvSpPr>
          <p:spPr>
            <a:xfrm>
              <a:off x="2563038" y="1444575"/>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No,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69" name="Right Triangle 68"/>
            <p:cNvSpPr/>
            <p:nvPr/>
          </p:nvSpPr>
          <p:spPr>
            <a:xfrm flipH="1" flipV="1">
              <a:off x="3908615" y="216771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81" name="TextBox 66"/>
          <p:cNvSpPr txBox="1">
            <a:spLocks noChangeArrowheads="1"/>
          </p:cNvSpPr>
          <p:nvPr/>
        </p:nvSpPr>
        <p:spPr bwMode="auto">
          <a:xfrm>
            <a:off x="892175" y="1087438"/>
            <a:ext cx="1395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dirty="0">
                <a:solidFill>
                  <a:srgbClr val="003359"/>
                </a:solidFill>
                <a:latin typeface="Arial" charset="0"/>
              </a:rPr>
              <a:t>I don’t like golf</a:t>
            </a:r>
          </a:p>
        </p:txBody>
      </p:sp>
      <p:grpSp>
        <p:nvGrpSpPr>
          <p:cNvPr id="5" name="Group 63"/>
          <p:cNvGrpSpPr>
            <a:grpSpLocks/>
          </p:cNvGrpSpPr>
          <p:nvPr/>
        </p:nvGrpSpPr>
        <p:grpSpPr bwMode="auto">
          <a:xfrm>
            <a:off x="3243263" y="1990725"/>
            <a:ext cx="2185987" cy="647700"/>
            <a:chOff x="2951163" y="2737170"/>
            <a:chExt cx="2185586" cy="648000"/>
          </a:xfrm>
        </p:grpSpPr>
        <p:sp>
          <p:nvSpPr>
            <p:cNvPr id="11289" name="TextBox 64"/>
            <p:cNvSpPr txBox="1">
              <a:spLocks noChangeArrowheads="1"/>
            </p:cNvSpPr>
            <p:nvPr/>
          </p:nvSpPr>
          <p:spPr bwMode="auto">
            <a:xfrm flipH="1">
              <a:off x="3164245" y="2737170"/>
              <a:ext cx="1972504"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50000"/>
                </a:spcBef>
              </a:pPr>
              <a:r>
                <a:rPr lang="en-US" altLang="en-US" sz="1600" dirty="0">
                  <a:latin typeface="Arial" charset="0"/>
                </a:rPr>
                <a:t>Why or why not? </a:t>
              </a:r>
            </a:p>
          </p:txBody>
        </p:sp>
        <p:sp>
          <p:nvSpPr>
            <p:cNvPr id="66" name="Right Triangle 65"/>
            <p:cNvSpPr/>
            <p:nvPr/>
          </p:nvSpPr>
          <p:spPr>
            <a:xfrm rot="16200000">
              <a:off x="2951116" y="2994511"/>
              <a:ext cx="146118" cy="146023"/>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7" name="Group 72"/>
          <p:cNvGrpSpPr>
            <a:grpSpLocks/>
          </p:cNvGrpSpPr>
          <p:nvPr/>
        </p:nvGrpSpPr>
        <p:grpSpPr bwMode="auto">
          <a:xfrm>
            <a:off x="2322513" y="3830638"/>
            <a:ext cx="1973262" cy="871537"/>
            <a:chOff x="1196978" y="2068988"/>
            <a:chExt cx="1972625" cy="871362"/>
          </a:xfrm>
        </p:grpSpPr>
        <p:sp>
          <p:nvSpPr>
            <p:cNvPr id="74" name="TextBox 73"/>
            <p:cNvSpPr txBox="1"/>
            <p:nvPr/>
          </p:nvSpPr>
          <p:spPr>
            <a:xfrm>
              <a:off x="1196978" y="2292780"/>
              <a:ext cx="1972625" cy="64757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5" name="Right Triangle 74"/>
            <p:cNvSpPr/>
            <p:nvPr/>
          </p:nvSpPr>
          <p:spPr>
            <a:xfrm rot="10800000" flipH="1" flipV="1">
              <a:off x="1341393" y="2068988"/>
              <a:ext cx="146003" cy="14602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82" name="TextBox 72"/>
          <p:cNvSpPr txBox="1">
            <a:spLocks noChangeArrowheads="1"/>
          </p:cNvSpPr>
          <p:nvPr/>
        </p:nvSpPr>
        <p:spPr bwMode="auto">
          <a:xfrm>
            <a:off x="2320925" y="4210050"/>
            <a:ext cx="1962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dirty="0">
                <a:solidFill>
                  <a:srgbClr val="003359"/>
                </a:solidFill>
                <a:latin typeface="Arial" charset="0"/>
              </a:rPr>
              <a:t>It’s my favorite sport</a:t>
            </a:r>
          </a:p>
        </p:txBody>
      </p:sp>
      <p:grpSp>
        <p:nvGrpSpPr>
          <p:cNvPr id="8" name="Group 75"/>
          <p:cNvGrpSpPr>
            <a:grpSpLocks/>
          </p:cNvGrpSpPr>
          <p:nvPr/>
        </p:nvGrpSpPr>
        <p:grpSpPr bwMode="auto">
          <a:xfrm>
            <a:off x="441325" y="2782888"/>
            <a:ext cx="1260475" cy="869950"/>
            <a:chOff x="2320400" y="2070099"/>
            <a:chExt cx="1260319" cy="870251"/>
          </a:xfrm>
        </p:grpSpPr>
        <p:sp>
          <p:nvSpPr>
            <p:cNvPr id="77" name="TextBox 76"/>
            <p:cNvSpPr txBox="1"/>
            <p:nvPr/>
          </p:nvSpPr>
          <p:spPr>
            <a:xfrm>
              <a:off x="2320400" y="2292426"/>
              <a:ext cx="1260319" cy="647924"/>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8" name="Right Triangle 77"/>
            <p:cNvSpPr/>
            <p:nvPr/>
          </p:nvSpPr>
          <p:spPr>
            <a:xfrm flipH="1">
              <a:off x="3377544" y="2070099"/>
              <a:ext cx="146032" cy="14610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80" name="TextBox 75"/>
          <p:cNvSpPr txBox="1">
            <a:spLocks noChangeArrowheads="1"/>
          </p:cNvSpPr>
          <p:nvPr/>
        </p:nvSpPr>
        <p:spPr bwMode="auto">
          <a:xfrm>
            <a:off x="534988" y="3155950"/>
            <a:ext cx="1071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dirty="0">
                <a:solidFill>
                  <a:srgbClr val="003359"/>
                </a:solidFill>
                <a:latin typeface="Arial" charset="0"/>
              </a:rPr>
              <a:t>It’s boring</a:t>
            </a:r>
          </a:p>
        </p:txBody>
      </p:sp>
      <p:pic>
        <p:nvPicPr>
          <p:cNvPr id="11284" name="Picture 1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15000" y="1544638"/>
            <a:ext cx="3048000"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9" grpId="0"/>
      <p:bldP spid="83" grpId="0"/>
      <p:bldP spid="81" grpId="0"/>
      <p:bldP spid="82"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229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2292"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Context Creation</a:t>
            </a:r>
            <a:endParaRPr lang="en-GB" altLang="en-US" sz="1200">
              <a:solidFill>
                <a:schemeClr val="bg1"/>
              </a:solidFill>
              <a:latin typeface="Arial" charset="0"/>
            </a:endParaRPr>
          </a:p>
        </p:txBody>
      </p:sp>
      <p:sp>
        <p:nvSpPr>
          <p:cNvPr id="11" name="Rectangle 1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2" name="Rectangle 1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4" name="TextBox 33"/>
          <p:cNvSpPr txBox="1"/>
          <p:nvPr/>
        </p:nvSpPr>
        <p:spPr>
          <a:xfrm>
            <a:off x="286703" y="857250"/>
            <a:ext cx="2565400" cy="339725"/>
          </a:xfrm>
          <a:prstGeom prst="rect">
            <a:avLst/>
          </a:prstGeom>
          <a:noFill/>
        </p:spPr>
        <p:txBody>
          <a:bodyPr wrap="none">
            <a:spAutoFit/>
          </a:bodyPr>
          <a:lstStyle/>
          <a:p>
            <a:pPr eaLnBrk="1" hangingPunct="1">
              <a:defRPr/>
            </a:pPr>
            <a:r>
              <a:rPr lang="en-US" sz="1600" dirty="0">
                <a:solidFill>
                  <a:srgbClr val="003359"/>
                </a:solidFill>
                <a:latin typeface="Arial" pitchFamily="34" charset="0"/>
                <a:ea typeface="ＭＳ Ｐゴシック" charset="0"/>
                <a:cs typeface="Arial" panose="020B0604020202020204" pitchFamily="34" charset="0"/>
              </a:rPr>
              <a:t>I like golf </a:t>
            </a: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it’s fun.</a:t>
            </a:r>
          </a:p>
        </p:txBody>
      </p:sp>
      <p:sp>
        <p:nvSpPr>
          <p:cNvPr id="35" name="TextBox 34"/>
          <p:cNvSpPr txBox="1">
            <a:spLocks noChangeArrowheads="1"/>
          </p:cNvSpPr>
          <p:nvPr/>
        </p:nvSpPr>
        <p:spPr bwMode="auto">
          <a:xfrm>
            <a:off x="1159828" y="855663"/>
            <a:ext cx="958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F12C3E"/>
                </a:solidFill>
                <a:latin typeface="Arial" charset="0"/>
              </a:rPr>
              <a:t>because</a:t>
            </a:r>
          </a:p>
        </p:txBody>
      </p:sp>
      <p:pic>
        <p:nvPicPr>
          <p:cNvPr id="12297"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59680" y="850750"/>
            <a:ext cx="3703320" cy="39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331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3316"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Context Creation</a:t>
            </a:r>
            <a:endParaRPr lang="en-GB" altLang="en-US" sz="1200">
              <a:solidFill>
                <a:schemeClr val="bg1"/>
              </a:solidFill>
              <a:latin typeface="Arial" charset="0"/>
            </a:endParaRPr>
          </a:p>
        </p:txBody>
      </p:sp>
      <p:sp>
        <p:nvSpPr>
          <p:cNvPr id="23" name="Rectangle 22"/>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 name="Rectangle 23"/>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3319" name="Picture 1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48438" y="2876550"/>
            <a:ext cx="166846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p:cNvGrpSpPr>
            <a:grpSpLocks/>
          </p:cNvGrpSpPr>
          <p:nvPr/>
        </p:nvGrpSpPr>
        <p:grpSpPr bwMode="auto">
          <a:xfrm>
            <a:off x="438150" y="3833813"/>
            <a:ext cx="3975100" cy="865187"/>
            <a:chOff x="524455" y="2075336"/>
            <a:chExt cx="3974703" cy="865014"/>
          </a:xfrm>
        </p:grpSpPr>
        <p:sp>
          <p:nvSpPr>
            <p:cNvPr id="13329" name="TextBox 19"/>
            <p:cNvSpPr txBox="1">
              <a:spLocks noChangeArrowheads="1"/>
            </p:cNvSpPr>
            <p:nvPr/>
          </p:nvSpPr>
          <p:spPr bwMode="auto">
            <a:xfrm>
              <a:off x="524455" y="2292350"/>
              <a:ext cx="3974703" cy="648000"/>
            </a:xfrm>
            <a:prstGeom prst="rect">
              <a:avLst/>
            </a:prstGeom>
            <a:solidFill>
              <a:srgbClr val="C7EDF6"/>
            </a:solidFill>
            <a:ln w="161925" cap="rnd">
              <a:solidFill>
                <a:srgbClr val="C7EDF6"/>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like golf. I don’t like tennis. </a:t>
              </a:r>
            </a:p>
            <a:p>
              <a:pPr algn="ctr" eaLnBrk="1" hangingPunct="1"/>
              <a:r>
                <a:rPr lang="en-GB" altLang="en-US" sz="1600">
                  <a:solidFill>
                    <a:srgbClr val="003359"/>
                  </a:solidFill>
                  <a:latin typeface="Arial" charset="0"/>
                </a:rPr>
                <a:t>Can you put these two sentences together?</a:t>
              </a:r>
              <a:r>
                <a:rPr lang="en-US" altLang="en-US" sz="1600">
                  <a:solidFill>
                    <a:srgbClr val="003359"/>
                  </a:solidFill>
                  <a:latin typeface="Arial" charset="0"/>
                </a:rPr>
                <a:t> </a:t>
              </a:r>
            </a:p>
          </p:txBody>
        </p:sp>
        <p:sp>
          <p:nvSpPr>
            <p:cNvPr id="21" name="Right Triangle 20"/>
            <p:cNvSpPr/>
            <p:nvPr/>
          </p:nvSpPr>
          <p:spPr>
            <a:xfrm rot="10800000" flipH="1" flipV="1">
              <a:off x="2514981" y="2075336"/>
              <a:ext cx="146035" cy="146021"/>
            </a:xfrm>
            <a:prstGeom prst="rtTriangle">
              <a:avLst/>
            </a:prstGeom>
            <a:solidFill>
              <a:srgbClr val="C7EDF6"/>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 name="Group 15"/>
          <p:cNvGrpSpPr>
            <a:grpSpLocks/>
          </p:cNvGrpSpPr>
          <p:nvPr/>
        </p:nvGrpSpPr>
        <p:grpSpPr bwMode="auto">
          <a:xfrm>
            <a:off x="860425" y="928688"/>
            <a:ext cx="3132138" cy="868362"/>
            <a:chOff x="4081254" y="1715420"/>
            <a:chExt cx="3132000" cy="869317"/>
          </a:xfrm>
        </p:grpSpPr>
        <p:sp>
          <p:nvSpPr>
            <p:cNvPr id="17" name="TextBox 16"/>
            <p:cNvSpPr txBox="1"/>
            <p:nvPr/>
          </p:nvSpPr>
          <p:spPr>
            <a:xfrm>
              <a:off x="4081254" y="1715420"/>
              <a:ext cx="3132000" cy="648412"/>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18" name="Right Triangle 17"/>
            <p:cNvSpPr/>
            <p:nvPr/>
          </p:nvSpPr>
          <p:spPr>
            <a:xfrm rot="16200000" flipH="1" flipV="1">
              <a:off x="6190866" y="2438610"/>
              <a:ext cx="146211" cy="146044"/>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22" name="TextBox 21"/>
          <p:cNvSpPr txBox="1">
            <a:spLocks noChangeArrowheads="1"/>
          </p:cNvSpPr>
          <p:nvPr/>
        </p:nvSpPr>
        <p:spPr bwMode="auto">
          <a:xfrm>
            <a:off x="1041400" y="1084263"/>
            <a:ext cx="28352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like golf, but I don’t like tennis</a:t>
            </a:r>
          </a:p>
        </p:txBody>
      </p:sp>
      <p:pic>
        <p:nvPicPr>
          <p:cNvPr id="13323" name="Picture 5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641475" y="1870075"/>
            <a:ext cx="157003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48438" y="850900"/>
            <a:ext cx="166846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6548438" y="850900"/>
            <a:ext cx="1638300" cy="1874838"/>
          </a:xfrm>
          <a:prstGeom prst="line">
            <a:avLst/>
          </a:prstGeom>
          <a:ln>
            <a:solidFill>
              <a:srgbClr val="F12C3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6548438" y="868363"/>
            <a:ext cx="1668462" cy="1878012"/>
          </a:xfrm>
          <a:prstGeom prst="line">
            <a:avLst/>
          </a:prstGeom>
          <a:ln>
            <a:solidFill>
              <a:srgbClr val="F12C3E"/>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433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4340"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Concept Check</a:t>
            </a:r>
            <a:endParaRPr lang="en-GB" altLang="en-US" sz="1200">
              <a:solidFill>
                <a:schemeClr val="bg1"/>
              </a:solidFill>
              <a:latin typeface="Arial" charset="0"/>
            </a:endParaRPr>
          </a:p>
        </p:txBody>
      </p:sp>
      <p:sp>
        <p:nvSpPr>
          <p:cNvPr id="25" name="Rectangle 24"/>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0" name="Rectangle 39"/>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4344" name="Picture 2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019300" y="1863725"/>
            <a:ext cx="157003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40211" y="3822145"/>
            <a:ext cx="2674800" cy="867392"/>
            <a:chOff x="1585125" y="2096770"/>
            <a:chExt cx="2674800" cy="867392"/>
          </a:xfrm>
          <a:solidFill>
            <a:srgbClr val="D0ECF3"/>
          </a:solidFill>
        </p:grpSpPr>
        <p:sp>
          <p:nvSpPr>
            <p:cNvPr id="27" name="TextBox 26"/>
            <p:cNvSpPr txBox="1"/>
            <p:nvPr/>
          </p:nvSpPr>
          <p:spPr>
            <a:xfrm>
              <a:off x="1585125" y="2316162"/>
              <a:ext cx="2674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Let’s say you like shopping. How can you say that?</a:t>
              </a:r>
            </a:p>
          </p:txBody>
        </p:sp>
        <p:sp>
          <p:nvSpPr>
            <p:cNvPr id="28" name="Right Triangle 27"/>
            <p:cNvSpPr/>
            <p:nvPr/>
          </p:nvSpPr>
          <p:spPr>
            <a:xfrm flipH="1">
              <a:off x="3800722" y="209677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2"/>
          <p:cNvGrpSpPr>
            <a:grpSpLocks/>
          </p:cNvGrpSpPr>
          <p:nvPr/>
        </p:nvGrpSpPr>
        <p:grpSpPr bwMode="auto">
          <a:xfrm>
            <a:off x="434975" y="920750"/>
            <a:ext cx="1973263" cy="871538"/>
            <a:chOff x="2355850" y="1448351"/>
            <a:chExt cx="1973054" cy="870987"/>
          </a:xfrm>
        </p:grpSpPr>
        <p:sp>
          <p:nvSpPr>
            <p:cNvPr id="36" name="TextBox 35"/>
            <p:cNvSpPr txBox="1"/>
            <p:nvPr/>
          </p:nvSpPr>
          <p:spPr>
            <a:xfrm>
              <a:off x="2355850" y="1448351"/>
              <a:ext cx="1973054" cy="647291"/>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7" name="Right Triangle 36"/>
            <p:cNvSpPr/>
            <p:nvPr/>
          </p:nvSpPr>
          <p:spPr>
            <a:xfrm flipH="1" flipV="1">
              <a:off x="4105090" y="2173380"/>
              <a:ext cx="146035" cy="145958"/>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9" name="TextBox 2"/>
          <p:cNvSpPr txBox="1">
            <a:spLocks noChangeArrowheads="1"/>
          </p:cNvSpPr>
          <p:nvPr/>
        </p:nvSpPr>
        <p:spPr bwMode="auto">
          <a:xfrm>
            <a:off x="657225" y="1077913"/>
            <a:ext cx="1493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like shopping</a:t>
            </a:r>
          </a:p>
        </p:txBody>
      </p:sp>
      <p:grpSp>
        <p:nvGrpSpPr>
          <p:cNvPr id="4" name="Group 3"/>
          <p:cNvGrpSpPr>
            <a:grpSpLocks/>
          </p:cNvGrpSpPr>
          <p:nvPr/>
        </p:nvGrpSpPr>
        <p:grpSpPr bwMode="auto">
          <a:xfrm>
            <a:off x="3319463" y="3081338"/>
            <a:ext cx="2197100" cy="646112"/>
            <a:chOff x="973361" y="2292350"/>
            <a:chExt cx="2196671" cy="648000"/>
          </a:xfrm>
        </p:grpSpPr>
        <p:sp>
          <p:nvSpPr>
            <p:cNvPr id="14353" name="TextBox 29"/>
            <p:cNvSpPr txBox="1">
              <a:spLocks noChangeArrowheads="1"/>
            </p:cNvSpPr>
            <p:nvPr/>
          </p:nvSpPr>
          <p:spPr bwMode="auto">
            <a:xfrm>
              <a:off x="1196978" y="2292350"/>
              <a:ext cx="1973054" cy="648000"/>
            </a:xfrm>
            <a:prstGeom prst="rect">
              <a:avLst/>
            </a:prstGeom>
            <a:solidFill>
              <a:srgbClr val="C7EDF6"/>
            </a:solidFill>
            <a:ln w="161925" cap="rnd">
              <a:solidFill>
                <a:srgbClr val="C7EDF6"/>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How can I finish this? I like shopping, but…</a:t>
              </a:r>
            </a:p>
          </p:txBody>
        </p:sp>
        <p:sp>
          <p:nvSpPr>
            <p:cNvPr id="31" name="Right Triangle 30"/>
            <p:cNvSpPr/>
            <p:nvPr/>
          </p:nvSpPr>
          <p:spPr>
            <a:xfrm rot="5400000" flipH="1" flipV="1">
              <a:off x="973133" y="2521846"/>
              <a:ext cx="146477" cy="14602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5" name="Group 4"/>
          <p:cNvGrpSpPr>
            <a:grpSpLocks/>
          </p:cNvGrpSpPr>
          <p:nvPr/>
        </p:nvGrpSpPr>
        <p:grpSpPr bwMode="auto">
          <a:xfrm flipH="1">
            <a:off x="3182938" y="919163"/>
            <a:ext cx="2674937" cy="869950"/>
            <a:chOff x="3154628" y="3945744"/>
            <a:chExt cx="2674673" cy="869938"/>
          </a:xfrm>
        </p:grpSpPr>
        <p:sp>
          <p:nvSpPr>
            <p:cNvPr id="33" name="TextBox 32"/>
            <p:cNvSpPr txBox="1"/>
            <p:nvPr/>
          </p:nvSpPr>
          <p:spPr>
            <a:xfrm flipH="1">
              <a:off x="3154628" y="3945744"/>
              <a:ext cx="2674673" cy="647691"/>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br>
                <a:rPr lang="en-US" sz="1600" u="dotted" dirty="0">
                  <a:solidFill>
                    <a:srgbClr val="003359"/>
                  </a:solidFill>
                  <a:latin typeface="Arial" pitchFamily="34" charset="0"/>
                  <a:ea typeface="ＭＳ Ｐゴシック" charset="0"/>
                  <a:cs typeface="Arial" panose="020B0604020202020204" pitchFamily="34" charset="0"/>
                </a:rPr>
              </a:b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4" name="Right Triangle 33"/>
            <p:cNvSpPr/>
            <p:nvPr/>
          </p:nvSpPr>
          <p:spPr>
            <a:xfrm rot="10800000">
              <a:off x="5575326" y="4669634"/>
              <a:ext cx="146036" cy="146048"/>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8" name="TextBox 4"/>
          <p:cNvSpPr txBox="1">
            <a:spLocks noChangeArrowheads="1"/>
          </p:cNvSpPr>
          <p:nvPr/>
        </p:nvSpPr>
        <p:spPr bwMode="auto">
          <a:xfrm>
            <a:off x="3468688" y="1000125"/>
            <a:ext cx="21066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like shopping, but I don’t have any money</a:t>
            </a:r>
          </a:p>
        </p:txBody>
      </p:sp>
      <p:pic>
        <p:nvPicPr>
          <p:cNvPr id="23"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5863" y="850900"/>
            <a:ext cx="250348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5363"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5364"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Practice</a:t>
            </a:r>
            <a:endParaRPr lang="en-GB" altLang="en-US" sz="1200">
              <a:solidFill>
                <a:schemeClr val="bg1"/>
              </a:solidFill>
              <a:latin typeface="Arial" charset="0"/>
            </a:endParaRPr>
          </a:p>
        </p:txBody>
      </p:sp>
      <p:sp>
        <p:nvSpPr>
          <p:cNvPr id="10" name="Rectangle 9"/>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5367" name="Rectangle 24"/>
          <p:cNvSpPr>
            <a:spLocks noChangeArrowheads="1"/>
          </p:cNvSpPr>
          <p:nvPr/>
        </p:nvSpPr>
        <p:spPr bwMode="auto">
          <a:xfrm>
            <a:off x="5972175" y="631825"/>
            <a:ext cx="27908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200000"/>
              </a:lnSpc>
            </a:pPr>
            <a:r>
              <a:rPr lang="en-US" altLang="en-US" sz="1600">
                <a:latin typeface="Arial" charset="0"/>
              </a:rPr>
              <a:t>movies or museums?</a:t>
            </a:r>
          </a:p>
          <a:p>
            <a:pPr eaLnBrk="1" hangingPunct="1">
              <a:lnSpc>
                <a:spcPct val="200000"/>
              </a:lnSpc>
            </a:pPr>
            <a:r>
              <a:rPr lang="en-US" altLang="en-US" sz="1600">
                <a:latin typeface="Arial" charset="0"/>
              </a:rPr>
              <a:t>acting or singing?</a:t>
            </a:r>
          </a:p>
          <a:p>
            <a:pPr eaLnBrk="1" hangingPunct="1">
              <a:lnSpc>
                <a:spcPct val="200000"/>
              </a:lnSpc>
            </a:pPr>
            <a:r>
              <a:rPr lang="en-US" altLang="en-US" sz="1600">
                <a:latin typeface="Arial" charset="0"/>
              </a:rPr>
              <a:t>playing golf or tennis?</a:t>
            </a:r>
          </a:p>
          <a:p>
            <a:pPr eaLnBrk="1" hangingPunct="1">
              <a:lnSpc>
                <a:spcPct val="200000"/>
              </a:lnSpc>
            </a:pPr>
            <a:r>
              <a:rPr lang="en-US" altLang="en-US" sz="1600">
                <a:latin typeface="Arial" charset="0"/>
              </a:rPr>
              <a:t>watching TV or dancing?</a:t>
            </a:r>
          </a:p>
          <a:p>
            <a:pPr eaLnBrk="1" hangingPunct="1">
              <a:lnSpc>
                <a:spcPct val="200000"/>
              </a:lnSpc>
            </a:pPr>
            <a:r>
              <a:rPr lang="en-US" altLang="en-US" sz="1600">
                <a:latin typeface="Arial" charset="0"/>
              </a:rPr>
              <a:t>playing football or swimming?</a:t>
            </a:r>
          </a:p>
          <a:p>
            <a:pPr eaLnBrk="1" hangingPunct="1">
              <a:lnSpc>
                <a:spcPct val="200000"/>
              </a:lnSpc>
            </a:pPr>
            <a:r>
              <a:rPr lang="en-US" altLang="en-US" sz="1600">
                <a:latin typeface="Arial" charset="0"/>
              </a:rPr>
              <a:t>reading or running?</a:t>
            </a:r>
          </a:p>
          <a:p>
            <a:pPr eaLnBrk="1" hangingPunct="1">
              <a:lnSpc>
                <a:spcPct val="200000"/>
              </a:lnSpc>
            </a:pPr>
            <a:r>
              <a:rPr lang="en-US" altLang="en-US" sz="1600">
                <a:latin typeface="Arial" charset="0"/>
              </a:rPr>
              <a:t>playing or studying?</a:t>
            </a:r>
          </a:p>
          <a:p>
            <a:pPr eaLnBrk="1" hangingPunct="1">
              <a:lnSpc>
                <a:spcPct val="200000"/>
              </a:lnSpc>
            </a:pPr>
            <a:r>
              <a:rPr lang="en-US" altLang="en-US" sz="1600">
                <a:latin typeface="Arial" charset="0"/>
              </a:rPr>
              <a:t>playing football or basketball?</a:t>
            </a:r>
          </a:p>
        </p:txBody>
      </p:sp>
      <p:pic>
        <p:nvPicPr>
          <p:cNvPr id="15368" name="Picture 3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950" y="850900"/>
            <a:ext cx="54768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638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6388"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Extension</a:t>
            </a:r>
            <a:endParaRPr lang="en-GB" altLang="en-US" sz="1200">
              <a:solidFill>
                <a:schemeClr val="bg1"/>
              </a:solidFill>
              <a:latin typeface="Arial" charset="0"/>
            </a:endParaRPr>
          </a:p>
        </p:txBody>
      </p:sp>
      <p:sp>
        <p:nvSpPr>
          <p:cNvPr id="21" name="Rectangle 2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2" name="Rectangle 2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6392" name="Picture 1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89788" y="1876425"/>
            <a:ext cx="15684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3" name="Group 11"/>
          <p:cNvGrpSpPr>
            <a:grpSpLocks/>
          </p:cNvGrpSpPr>
          <p:nvPr/>
        </p:nvGrpSpPr>
        <p:grpSpPr bwMode="auto">
          <a:xfrm>
            <a:off x="4933950" y="2389188"/>
            <a:ext cx="2201863" cy="647700"/>
            <a:chOff x="2958793" y="2292428"/>
            <a:chExt cx="2201352" cy="647922"/>
          </a:xfrm>
        </p:grpSpPr>
        <p:sp>
          <p:nvSpPr>
            <p:cNvPr id="19" name="TextBox 18"/>
            <p:cNvSpPr txBox="1"/>
            <p:nvPr/>
          </p:nvSpPr>
          <p:spPr>
            <a:xfrm>
              <a:off x="2958793" y="2292428"/>
              <a:ext cx="1972805" cy="647922"/>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20" name="Right Triangle 19"/>
            <p:cNvSpPr/>
            <p:nvPr/>
          </p:nvSpPr>
          <p:spPr>
            <a:xfrm rot="10800000" flipH="1">
              <a:off x="5014129" y="2579863"/>
              <a:ext cx="146016" cy="146100"/>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16394" name="Group 14"/>
          <p:cNvGrpSpPr>
            <a:grpSpLocks/>
          </p:cNvGrpSpPr>
          <p:nvPr/>
        </p:nvGrpSpPr>
        <p:grpSpPr bwMode="auto">
          <a:xfrm>
            <a:off x="6711950" y="927100"/>
            <a:ext cx="1973263" cy="862013"/>
            <a:chOff x="2413475" y="1790702"/>
            <a:chExt cx="1972800" cy="862015"/>
          </a:xfrm>
        </p:grpSpPr>
        <p:sp>
          <p:nvSpPr>
            <p:cNvPr id="16" name="TextBox 15"/>
            <p:cNvSpPr txBox="1"/>
            <p:nvPr/>
          </p:nvSpPr>
          <p:spPr>
            <a:xfrm>
              <a:off x="2413475" y="1790702"/>
              <a:ext cx="1972800" cy="647702"/>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17" name="Right Triangle 16"/>
            <p:cNvSpPr/>
            <p:nvPr/>
          </p:nvSpPr>
          <p:spPr>
            <a:xfrm flipH="1" flipV="1">
              <a:off x="3924420" y="2506667"/>
              <a:ext cx="146016" cy="146050"/>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pic>
        <p:nvPicPr>
          <p:cNvPr id="15" name="Picture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8775" y="855663"/>
            <a:ext cx="4108450"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1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17412"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2.2: Feedback</a:t>
            </a:r>
            <a:endParaRPr lang="en-GB" altLang="en-US" sz="1400">
              <a:solidFill>
                <a:schemeClr val="bg1"/>
              </a:solidFill>
              <a:latin typeface="Arial" charset="0"/>
            </a:endParaRPr>
          </a:p>
        </p:txBody>
      </p:sp>
      <p:sp>
        <p:nvSpPr>
          <p:cNvPr id="58" name="Rectangle 5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59" name="Rectangle 5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17415" name="Group 1"/>
          <p:cNvGrpSpPr>
            <a:grpSpLocks/>
          </p:cNvGrpSpPr>
          <p:nvPr/>
        </p:nvGrpSpPr>
        <p:grpSpPr bwMode="auto">
          <a:xfrm>
            <a:off x="361950" y="863600"/>
            <a:ext cx="1997075" cy="1885950"/>
            <a:chOff x="361949" y="863600"/>
            <a:chExt cx="1997075" cy="1885950"/>
          </a:xfrm>
        </p:grpSpPr>
        <p:sp>
          <p:nvSpPr>
            <p:cNvPr id="10" name="Rectangle 9"/>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2" name="Rectangle 11"/>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3" name="Rectangle 12"/>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56" name="TextBox 14"/>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1</a:t>
              </a:r>
            </a:p>
          </p:txBody>
        </p:sp>
        <p:sp>
          <p:nvSpPr>
            <p:cNvPr id="17457" name="TextBox 15"/>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7458" name="TextBox 16"/>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7459" name="TextBox 17"/>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7460" name="TextBox 18"/>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7416" name="Group 2"/>
          <p:cNvGrpSpPr>
            <a:grpSpLocks/>
          </p:cNvGrpSpPr>
          <p:nvPr/>
        </p:nvGrpSpPr>
        <p:grpSpPr bwMode="auto">
          <a:xfrm>
            <a:off x="2501900" y="863600"/>
            <a:ext cx="1997075" cy="1885950"/>
            <a:chOff x="361949" y="863600"/>
            <a:chExt cx="1997075" cy="1885950"/>
          </a:xfrm>
        </p:grpSpPr>
        <p:sp>
          <p:nvSpPr>
            <p:cNvPr id="22" name="Rectangle 21"/>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 name="Rectangle 22"/>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 name="Rectangle 23"/>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5" name="Rectangle 24"/>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46" name="TextBox 26"/>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2</a:t>
              </a:r>
            </a:p>
          </p:txBody>
        </p:sp>
        <p:sp>
          <p:nvSpPr>
            <p:cNvPr id="17447" name="TextBox 27"/>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7448" name="TextBox 28"/>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7449" name="TextBox 29"/>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7450" name="TextBox 30"/>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7417" name="Group 3"/>
          <p:cNvGrpSpPr>
            <a:grpSpLocks/>
          </p:cNvGrpSpPr>
          <p:nvPr/>
        </p:nvGrpSpPr>
        <p:grpSpPr bwMode="auto">
          <a:xfrm>
            <a:off x="4648200" y="863600"/>
            <a:ext cx="1997075" cy="1885950"/>
            <a:chOff x="361949" y="863600"/>
            <a:chExt cx="1997075" cy="1885950"/>
          </a:xfrm>
        </p:grpSpPr>
        <p:sp>
          <p:nvSpPr>
            <p:cNvPr id="33" name="Rectangle 32"/>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4" name="Rectangle 33"/>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 name="Rectangle 34"/>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6" name="Rectangle 35"/>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7" name="Rectangle 36"/>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36" name="TextBox 37"/>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3</a:t>
              </a:r>
            </a:p>
          </p:txBody>
        </p:sp>
        <p:sp>
          <p:nvSpPr>
            <p:cNvPr id="17437" name="TextBox 38"/>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7438" name="TextBox 39"/>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7439" name="TextBox 40"/>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7440" name="TextBox 41"/>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17418" name="Group 4"/>
          <p:cNvGrpSpPr>
            <a:grpSpLocks/>
          </p:cNvGrpSpPr>
          <p:nvPr/>
        </p:nvGrpSpPr>
        <p:grpSpPr bwMode="auto">
          <a:xfrm>
            <a:off x="6788150" y="863600"/>
            <a:ext cx="1997075" cy="1885950"/>
            <a:chOff x="361949" y="863600"/>
            <a:chExt cx="1997075" cy="1885950"/>
          </a:xfrm>
        </p:grpSpPr>
        <p:sp>
          <p:nvSpPr>
            <p:cNvPr id="44" name="Rectangle 43"/>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5" name="Rectangle 44"/>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6" name="Rectangle 45"/>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7" name="Rectangle 46"/>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8" name="Rectangle 47"/>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26" name="TextBox 48"/>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4</a:t>
              </a:r>
            </a:p>
          </p:txBody>
        </p:sp>
        <p:sp>
          <p:nvSpPr>
            <p:cNvPr id="17427" name="TextBox 49"/>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17428" name="TextBox 50"/>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17429" name="TextBox 51"/>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17430" name="TextBox 52"/>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sp>
        <p:nvSpPr>
          <p:cNvPr id="20" name="Rectangle 19"/>
          <p:cNvSpPr/>
          <p:nvPr/>
        </p:nvSpPr>
        <p:spPr>
          <a:xfrm>
            <a:off x="361950" y="2889250"/>
            <a:ext cx="8420100"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7420" name="TextBox 53"/>
          <p:cNvSpPr txBox="1">
            <a:spLocks noChangeArrowheads="1"/>
          </p:cNvSpPr>
          <p:nvPr/>
        </p:nvSpPr>
        <p:spPr bwMode="auto">
          <a:xfrm>
            <a:off x="590550" y="30416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843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18436"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Context Creation</a:t>
            </a:r>
            <a:endParaRPr lang="en-GB" altLang="en-US" sz="1200">
              <a:solidFill>
                <a:schemeClr val="bg1"/>
              </a:solidFill>
              <a:latin typeface="Arial" charset="0"/>
            </a:endParaRPr>
          </a:p>
        </p:txBody>
      </p:sp>
      <p:sp>
        <p:nvSpPr>
          <p:cNvPr id="25" name="Rectangle 24"/>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8439"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08388" y="1847850"/>
            <a:ext cx="15700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1950" y="849313"/>
            <a:ext cx="2817813"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5"/>
          <p:cNvGrpSpPr/>
          <p:nvPr/>
        </p:nvGrpSpPr>
        <p:grpSpPr>
          <a:xfrm flipH="1">
            <a:off x="3407569" y="911186"/>
            <a:ext cx="1971675" cy="869951"/>
            <a:chOff x="2352675" y="1456530"/>
            <a:chExt cx="1971675" cy="869951"/>
          </a:xfrm>
          <a:solidFill>
            <a:srgbClr val="D0ECF3"/>
          </a:solidFill>
        </p:grpSpPr>
        <p:sp>
          <p:nvSpPr>
            <p:cNvPr id="37" name="TextBox 36"/>
            <p:cNvSpPr txBox="1"/>
            <p:nvPr/>
          </p:nvSpPr>
          <p:spPr>
            <a:xfrm>
              <a:off x="2352675" y="1456530"/>
              <a:ext cx="1971675" cy="648000"/>
            </a:xfrm>
            <a:prstGeom prst="rect">
              <a:avLst/>
            </a:prstGeom>
            <a:solidFill>
              <a:srgbClr val="F9B1BA"/>
            </a:solidFill>
            <a:ln w="161925" cap="rnd">
              <a:solidFill>
                <a:srgbClr val="F9B1BA"/>
              </a:solidFill>
            </a:ln>
            <a:effectLst/>
          </p:spPr>
          <p:txBody>
            <a:bodyPr lIns="0" tIns="0" rIns="0" bIns="0" anchor="ctr" anchorCtr="1"/>
            <a:lstStyle/>
            <a:p>
              <a:pPr eaLnBrk="1" hangingPunct="1">
                <a:defRPr/>
              </a:pPr>
              <a:r>
                <a:rPr lang="en-US" sz="1600" dirty="0">
                  <a:latin typeface="Arial" pitchFamily="34" charset="0"/>
                  <a:ea typeface="ＭＳ Ｐゴシック" charset="0"/>
                  <a:cs typeface="Arial" panose="020B0604020202020204" pitchFamily="34" charset="0"/>
                </a:rPr>
                <a:t>What are they doing?</a:t>
              </a:r>
            </a:p>
          </p:txBody>
        </p:sp>
        <p:sp>
          <p:nvSpPr>
            <p:cNvPr id="38" name="Right Triangle 37"/>
            <p:cNvSpPr/>
            <p:nvPr/>
          </p:nvSpPr>
          <p:spPr>
            <a:xfrm flipH="1" flipV="1">
              <a:off x="3600798" y="2180430"/>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29"/>
          <p:cNvGrpSpPr/>
          <p:nvPr/>
        </p:nvGrpSpPr>
        <p:grpSpPr>
          <a:xfrm>
            <a:off x="950933" y="2943621"/>
            <a:ext cx="2897639" cy="648000"/>
            <a:chOff x="1566449" y="2090431"/>
            <a:chExt cx="2897639" cy="648000"/>
          </a:xfrm>
          <a:solidFill>
            <a:srgbClr val="D0ECF3"/>
          </a:solidFill>
        </p:grpSpPr>
        <p:sp>
          <p:nvSpPr>
            <p:cNvPr id="31" name="TextBox 30"/>
            <p:cNvSpPr txBox="1"/>
            <p:nvPr/>
          </p:nvSpPr>
          <p:spPr>
            <a:xfrm>
              <a:off x="1566449" y="2090431"/>
              <a:ext cx="2674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2" name="Right Triangle 31"/>
            <p:cNvSpPr/>
            <p:nvPr/>
          </p:nvSpPr>
          <p:spPr>
            <a:xfrm rot="5400000" flipH="1">
              <a:off x="4318037" y="228893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0" name="TextBox 39"/>
          <p:cNvSpPr txBox="1">
            <a:spLocks noChangeArrowheads="1"/>
          </p:cNvSpPr>
          <p:nvPr/>
        </p:nvSpPr>
        <p:spPr bwMode="auto">
          <a:xfrm>
            <a:off x="1202373" y="3143250"/>
            <a:ext cx="21066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They’re playing football</a:t>
            </a:r>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45188" y="2887663"/>
            <a:ext cx="28162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6"/>
          <p:cNvGrpSpPr/>
          <p:nvPr/>
        </p:nvGrpSpPr>
        <p:grpSpPr>
          <a:xfrm flipH="1">
            <a:off x="5278424" y="2019384"/>
            <a:ext cx="2192813" cy="648000"/>
            <a:chOff x="2171065" y="1919986"/>
            <a:chExt cx="2192813" cy="648000"/>
          </a:xfrm>
          <a:solidFill>
            <a:srgbClr val="D0ECF3"/>
          </a:solidFill>
        </p:grpSpPr>
        <p:sp>
          <p:nvSpPr>
            <p:cNvPr id="28" name="TextBox 27"/>
            <p:cNvSpPr txBox="1"/>
            <p:nvPr/>
          </p:nvSpPr>
          <p:spPr>
            <a:xfrm>
              <a:off x="2171065" y="1919986"/>
              <a:ext cx="1971675" cy="648000"/>
            </a:xfrm>
            <a:prstGeom prst="rect">
              <a:avLst/>
            </a:prstGeom>
            <a:solidFill>
              <a:srgbClr val="F9B1BA"/>
            </a:solidFill>
            <a:ln w="161925" cap="rnd">
              <a:solidFill>
                <a:srgbClr val="F9B1BA"/>
              </a:solidFill>
            </a:ln>
            <a:effectLst/>
          </p:spPr>
          <p:txBody>
            <a:bodyPr lIns="0" tIns="0" rIns="0" bIns="0" anchor="ctr" anchorCtr="1"/>
            <a:lstStyle/>
            <a:p>
              <a:pPr eaLnBrk="1" hangingPunct="1">
                <a:defRPr/>
              </a:pPr>
              <a:r>
                <a:rPr lang="en-US" sz="1600" dirty="0">
                  <a:latin typeface="Arial" pitchFamily="34" charset="0"/>
                  <a:ea typeface="ＭＳ Ｐゴシック" charset="0"/>
                  <a:cs typeface="Arial" panose="020B0604020202020204" pitchFamily="34" charset="0"/>
                </a:rPr>
                <a:t>What is he doing?</a:t>
              </a:r>
            </a:p>
          </p:txBody>
        </p:sp>
        <p:sp>
          <p:nvSpPr>
            <p:cNvPr id="29" name="Right Triangle 28"/>
            <p:cNvSpPr/>
            <p:nvPr/>
          </p:nvSpPr>
          <p:spPr>
            <a:xfrm rot="10800000" flipH="1" flipV="1">
              <a:off x="4217827" y="2148848"/>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5" name="Group 32"/>
          <p:cNvGrpSpPr>
            <a:grpSpLocks/>
          </p:cNvGrpSpPr>
          <p:nvPr/>
        </p:nvGrpSpPr>
        <p:grpSpPr bwMode="auto">
          <a:xfrm>
            <a:off x="3055938" y="3838575"/>
            <a:ext cx="2674937" cy="869950"/>
            <a:chOff x="-379244" y="2071369"/>
            <a:chExt cx="2674800" cy="868981"/>
          </a:xfrm>
        </p:grpSpPr>
        <p:sp>
          <p:nvSpPr>
            <p:cNvPr id="34" name="TextBox 33"/>
            <p:cNvSpPr txBox="1"/>
            <p:nvPr/>
          </p:nvSpPr>
          <p:spPr>
            <a:xfrm>
              <a:off x="-379244" y="2291786"/>
              <a:ext cx="2674800" cy="648564"/>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5" name="Right Triangle 34"/>
            <p:cNvSpPr/>
            <p:nvPr/>
          </p:nvSpPr>
          <p:spPr>
            <a:xfrm rot="5400000" flipH="1" flipV="1">
              <a:off x="825684" y="2071291"/>
              <a:ext cx="145887" cy="146043"/>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9" name="TextBox 38"/>
          <p:cNvSpPr txBox="1">
            <a:spLocks noChangeArrowheads="1"/>
          </p:cNvSpPr>
          <p:nvPr/>
        </p:nvSpPr>
        <p:spPr bwMode="auto">
          <a:xfrm>
            <a:off x="3321050" y="4216400"/>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He’s doing homework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1945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19460"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Context Creation</a:t>
            </a:r>
            <a:endParaRPr lang="en-GB" altLang="en-US" sz="1200">
              <a:solidFill>
                <a:schemeClr val="bg1"/>
              </a:solidFill>
              <a:latin typeface="Arial" charset="0"/>
            </a:endParaRPr>
          </a:p>
        </p:txBody>
      </p:sp>
      <p:sp>
        <p:nvSpPr>
          <p:cNvPr id="18" name="Rectangle 1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9" name="Rectangle 1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19463" name="Picture 2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6313" y="1841500"/>
            <a:ext cx="15700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4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6350" y="1238250"/>
            <a:ext cx="4941888"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flipH="1">
            <a:off x="423863" y="912813"/>
            <a:ext cx="2674937" cy="865187"/>
            <a:chOff x="1908930" y="4057958"/>
            <a:chExt cx="2674673" cy="866453"/>
          </a:xfrm>
        </p:grpSpPr>
        <p:sp>
          <p:nvSpPr>
            <p:cNvPr id="19471" name="TextBox 48"/>
            <p:cNvSpPr txBox="1">
              <a:spLocks noChangeArrowheads="1"/>
            </p:cNvSpPr>
            <p:nvPr/>
          </p:nvSpPr>
          <p:spPr bwMode="auto">
            <a:xfrm flipH="1">
              <a:off x="1908930" y="4057958"/>
              <a:ext cx="2674673" cy="649224"/>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GB" altLang="en-US" sz="1600">
                  <a:solidFill>
                    <a:srgbClr val="003359"/>
                  </a:solidFill>
                  <a:latin typeface="Arial" charset="0"/>
                </a:rPr>
                <a:t>What about swimming?</a:t>
              </a:r>
              <a:br>
                <a:rPr lang="en-GB" altLang="en-US" sz="1600">
                  <a:solidFill>
                    <a:srgbClr val="003359"/>
                  </a:solidFill>
                  <a:latin typeface="Arial" charset="0"/>
                </a:rPr>
              </a:br>
              <a:r>
                <a:rPr lang="en-GB" altLang="en-US" sz="1600">
                  <a:solidFill>
                    <a:srgbClr val="003359"/>
                  </a:solidFill>
                  <a:latin typeface="Arial" charset="0"/>
                </a:rPr>
                <a:t>Do you play swimming</a:t>
              </a:r>
              <a:br>
                <a:rPr lang="en-GB" altLang="en-US" sz="1600">
                  <a:solidFill>
                    <a:srgbClr val="003359"/>
                  </a:solidFill>
                  <a:latin typeface="Arial" charset="0"/>
                </a:rPr>
              </a:br>
              <a:r>
                <a:rPr lang="en-GB" altLang="en-US" sz="1600">
                  <a:solidFill>
                    <a:srgbClr val="003359"/>
                  </a:solidFill>
                  <a:latin typeface="Arial" charset="0"/>
                </a:rPr>
                <a:t>or do you go swimming?</a:t>
              </a:r>
              <a:endParaRPr lang="en-US" altLang="en-US" sz="1600">
                <a:solidFill>
                  <a:srgbClr val="003359"/>
                </a:solidFill>
                <a:latin typeface="Arial" charset="0"/>
              </a:endParaRPr>
            </a:p>
          </p:txBody>
        </p:sp>
        <p:sp>
          <p:nvSpPr>
            <p:cNvPr id="50" name="Right Triangle 49"/>
            <p:cNvSpPr/>
            <p:nvPr/>
          </p:nvSpPr>
          <p:spPr>
            <a:xfrm rot="10800000">
              <a:off x="3462939" y="4778147"/>
              <a:ext cx="146036" cy="146264"/>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2"/>
          <p:cNvGrpSpPr>
            <a:grpSpLocks/>
          </p:cNvGrpSpPr>
          <p:nvPr/>
        </p:nvGrpSpPr>
        <p:grpSpPr bwMode="auto">
          <a:xfrm>
            <a:off x="774700" y="3830638"/>
            <a:ext cx="1973263" cy="869950"/>
            <a:chOff x="2355850" y="2070105"/>
            <a:chExt cx="1972800" cy="870245"/>
          </a:xfrm>
        </p:grpSpPr>
        <p:sp>
          <p:nvSpPr>
            <p:cNvPr id="43" name="TextBox 42"/>
            <p:cNvSpPr txBox="1"/>
            <p:nvPr/>
          </p:nvSpPr>
          <p:spPr>
            <a:xfrm>
              <a:off x="2355850" y="2292430"/>
              <a:ext cx="1972800" cy="64792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4" name="Right Triangle 43"/>
            <p:cNvSpPr/>
            <p:nvPr/>
          </p:nvSpPr>
          <p:spPr>
            <a:xfrm rot="5400000" flipH="1">
              <a:off x="3360460" y="2070147"/>
              <a:ext cx="146100" cy="146016"/>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1" name="TextBox 2"/>
          <p:cNvSpPr txBox="1">
            <a:spLocks noChangeArrowheads="1"/>
          </p:cNvSpPr>
          <p:nvPr/>
        </p:nvSpPr>
        <p:spPr bwMode="auto">
          <a:xfrm>
            <a:off x="854075" y="4206875"/>
            <a:ext cx="17843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You go swimming</a:t>
            </a:r>
          </a:p>
        </p:txBody>
      </p:sp>
      <p:sp>
        <p:nvSpPr>
          <p:cNvPr id="26" name="TextBox 3"/>
          <p:cNvSpPr txBox="1">
            <a:spLocks noChangeArrowheads="1"/>
          </p:cNvSpPr>
          <p:nvPr/>
        </p:nvSpPr>
        <p:spPr bwMode="auto">
          <a:xfrm>
            <a:off x="5549900" y="850900"/>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play    do    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6" name="Text Placeholder 19"/>
          <p:cNvSpPr txBox="1">
            <a:spLocks/>
          </p:cNvSpPr>
          <p:nvPr/>
        </p:nvSpPr>
        <p:spPr>
          <a:xfrm>
            <a:off x="5353050" y="2817813"/>
            <a:ext cx="3422650" cy="1195387"/>
          </a:xfrm>
          <a:prstGeom prst="rect">
            <a:avLst/>
          </a:prstGeom>
        </p:spPr>
        <p:txBody>
          <a:bodyPr lIns="0" tIns="0" rIns="0" bIns="0"/>
          <a:lstStyle>
            <a:lvl1pPr marL="0" indent="0" algn="l" defTabSz="457200" rtl="0" eaLnBrk="1" latinLnBrk="0" hangingPunct="1">
              <a:lnSpc>
                <a:spcPts val="1920"/>
              </a:lnSpc>
              <a:spcBef>
                <a:spcPct val="20000"/>
              </a:spcBef>
              <a:buFontTx/>
              <a:buNone/>
              <a:defRPr sz="1600" b="0" i="0" kern="1200" baseline="0">
                <a:solidFill>
                  <a:srgbClr val="003359"/>
                </a:solidFill>
                <a:latin typeface="Arial"/>
                <a:ea typeface="+mn-ea"/>
                <a:cs typeface="Arial"/>
              </a:defRPr>
            </a:lvl1pPr>
            <a:lvl2pPr marL="4572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2pPr>
            <a:lvl3pPr marL="9144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3pPr>
            <a:lvl4pPr marL="13716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4pPr>
            <a:lvl5pPr marL="1828800" indent="0" algn="l" defTabSz="457200" rtl="0" eaLnBrk="1" latinLnBrk="0" hangingPunct="1">
              <a:lnSpc>
                <a:spcPts val="1920"/>
              </a:lnSpc>
              <a:spcBef>
                <a:spcPct val="20000"/>
              </a:spcBef>
              <a:buFontTx/>
              <a:buNone/>
              <a:defRPr sz="1600" b="0" i="0" kern="1200">
                <a:solidFill>
                  <a:srgbClr val="0033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defRPr/>
            </a:pPr>
            <a:r>
              <a:rPr lang="en-GB" dirty="0">
                <a:latin typeface="Arial" pitchFamily="34" charset="0"/>
                <a:cs typeface="Arial" pitchFamily="34" charset="0"/>
              </a:rPr>
              <a:t>My name is </a:t>
            </a:r>
            <a:r>
              <a:rPr lang="nl-NL" u="dotted" dirty="0">
                <a:latin typeface="Arial" pitchFamily="34" charset="0"/>
                <a:cs typeface="Arial" pitchFamily="34" charset="0"/>
              </a:rPr>
              <a:t>                   </a:t>
            </a:r>
            <a:r>
              <a:rPr lang="en-GB" u="dotted" dirty="0">
                <a:latin typeface="Arial" pitchFamily="34" charset="0"/>
                <a:cs typeface="Arial" pitchFamily="34" charset="0"/>
              </a:rPr>
              <a:t>.</a:t>
            </a:r>
          </a:p>
          <a:p>
            <a:pPr>
              <a:lnSpc>
                <a:spcPct val="100000"/>
              </a:lnSpc>
              <a:spcBef>
                <a:spcPts val="0"/>
              </a:spcBef>
              <a:defRPr/>
            </a:pPr>
            <a:endParaRPr lang="en-GB" dirty="0">
              <a:latin typeface="Arial" pitchFamily="34" charset="0"/>
              <a:cs typeface="Arial" pitchFamily="34" charset="0"/>
            </a:endParaRPr>
          </a:p>
          <a:p>
            <a:pPr>
              <a:lnSpc>
                <a:spcPct val="100000"/>
              </a:lnSpc>
              <a:spcBef>
                <a:spcPts val="0"/>
              </a:spcBef>
              <a:defRPr/>
            </a:pPr>
            <a:r>
              <a:rPr lang="en-GB" dirty="0">
                <a:latin typeface="Arial" pitchFamily="34" charset="0"/>
                <a:cs typeface="Arial" pitchFamily="34" charset="0"/>
              </a:rPr>
              <a:t>Now please introduce yourself. </a:t>
            </a:r>
          </a:p>
          <a:p>
            <a:pPr>
              <a:lnSpc>
                <a:spcPct val="100000"/>
              </a:lnSpc>
              <a:spcBef>
                <a:spcPts val="0"/>
              </a:spcBef>
              <a:defRPr/>
            </a:pPr>
            <a:endParaRPr lang="en-GB" dirty="0">
              <a:latin typeface="Arial" pitchFamily="34" charset="0"/>
              <a:cs typeface="Arial" pitchFamily="34" charset="0"/>
            </a:endParaRPr>
          </a:p>
          <a:p>
            <a:pPr>
              <a:lnSpc>
                <a:spcPct val="100000"/>
              </a:lnSpc>
              <a:spcBef>
                <a:spcPts val="0"/>
              </a:spcBef>
              <a:defRPr/>
            </a:pPr>
            <a:endParaRPr lang="en-GB" dirty="0">
              <a:latin typeface="Arial" pitchFamily="34" charset="0"/>
              <a:cs typeface="Arial" pitchFamily="34" charset="0"/>
            </a:endParaRPr>
          </a:p>
        </p:txBody>
      </p:sp>
      <p:sp>
        <p:nvSpPr>
          <p:cNvPr id="2052"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GB" altLang="en-US" sz="1600" b="1">
                <a:solidFill>
                  <a:srgbClr val="FFFFFF"/>
                </a:solidFill>
                <a:latin typeface="Arial" charset="0"/>
              </a:rPr>
              <a:t>Encounter 18</a:t>
            </a:r>
            <a:endParaRPr lang="en-US" altLang="en-US" sz="1600" b="1">
              <a:solidFill>
                <a:srgbClr val="FFFFFF"/>
              </a:solidFill>
              <a:latin typeface="Arial" charset="0"/>
            </a:endParaRPr>
          </a:p>
        </p:txBody>
      </p:sp>
      <p:sp>
        <p:nvSpPr>
          <p:cNvPr id="17" name="Rectangle 16"/>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8" name="Rectangle 17"/>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055" name="TextBox 8"/>
          <p:cNvSpPr txBox="1">
            <a:spLocks noChangeArrowheads="1"/>
          </p:cNvSpPr>
          <p:nvPr/>
        </p:nvSpPr>
        <p:spPr bwMode="auto">
          <a:xfrm>
            <a:off x="5562600" y="88900"/>
            <a:ext cx="3225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chemeClr val="bg1"/>
                </a:solidFill>
                <a:latin typeface="Arial" charset="0"/>
              </a:rPr>
              <a:t>Introductions</a:t>
            </a:r>
          </a:p>
        </p:txBody>
      </p:sp>
      <p:sp>
        <p:nvSpPr>
          <p:cNvPr id="2056" name="TextBox 9"/>
          <p:cNvSpPr txBox="1">
            <a:spLocks noChangeArrowheads="1"/>
          </p:cNvSpPr>
          <p:nvPr/>
        </p:nvSpPr>
        <p:spPr bwMode="auto">
          <a:xfrm>
            <a:off x="5353050" y="2254250"/>
            <a:ext cx="3435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2000" b="1">
                <a:solidFill>
                  <a:srgbClr val="003359"/>
                </a:solidFill>
                <a:latin typeface="Arial" charset="0"/>
              </a:rPr>
              <a:t>Your teacher</a:t>
            </a: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0900" y="850900"/>
            <a:ext cx="3867140" cy="3930649"/>
          </a:xfrm>
          <a:prstGeom prst="ellipse">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2588" y="1187450"/>
            <a:ext cx="591026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20484"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0485"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Concept Check</a:t>
            </a:r>
            <a:endParaRPr lang="en-GB" altLang="en-US" sz="1200">
              <a:solidFill>
                <a:schemeClr val="bg1"/>
              </a:solidFill>
              <a:latin typeface="Arial" charset="0"/>
            </a:endParaRPr>
          </a:p>
        </p:txBody>
      </p:sp>
      <p:sp>
        <p:nvSpPr>
          <p:cNvPr id="17" name="Rectangle 16"/>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8" name="Rectangle 17"/>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0488" name="TextBox 0"/>
          <p:cNvSpPr txBox="1">
            <a:spLocks noChangeArrowheads="1"/>
          </p:cNvSpPr>
          <p:nvPr/>
        </p:nvSpPr>
        <p:spPr bwMode="auto">
          <a:xfrm>
            <a:off x="3911600" y="850900"/>
            <a:ext cx="1392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play    do    go</a:t>
            </a:r>
          </a:p>
        </p:txBody>
      </p:sp>
      <p:grpSp>
        <p:nvGrpSpPr>
          <p:cNvPr id="2" name="Group 1"/>
          <p:cNvGrpSpPr>
            <a:grpSpLocks/>
          </p:cNvGrpSpPr>
          <p:nvPr/>
        </p:nvGrpSpPr>
        <p:grpSpPr bwMode="auto">
          <a:xfrm>
            <a:off x="430213" y="931863"/>
            <a:ext cx="2674937" cy="869950"/>
            <a:chOff x="455295" y="723754"/>
            <a:chExt cx="2674800" cy="870099"/>
          </a:xfrm>
        </p:grpSpPr>
        <p:sp>
          <p:nvSpPr>
            <p:cNvPr id="20494" name="TextBox 29"/>
            <p:cNvSpPr txBox="1">
              <a:spLocks noChangeArrowheads="1"/>
            </p:cNvSpPr>
            <p:nvPr/>
          </p:nvSpPr>
          <p:spPr bwMode="auto">
            <a:xfrm>
              <a:off x="455295" y="723754"/>
              <a:ext cx="2674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GB" altLang="en-US" sz="1600">
                  <a:solidFill>
                    <a:srgbClr val="003359"/>
                  </a:solidFill>
                  <a:latin typeface="Arial" charset="0"/>
                </a:rPr>
                <a:t>What are some other things we play, do, and go?</a:t>
              </a:r>
              <a:endParaRPr lang="en-US" altLang="en-US" sz="1600">
                <a:solidFill>
                  <a:srgbClr val="003359"/>
                </a:solidFill>
                <a:latin typeface="Arial" charset="0"/>
              </a:endParaRPr>
            </a:p>
          </p:txBody>
        </p:sp>
        <p:sp>
          <p:nvSpPr>
            <p:cNvPr id="16" name="Right Triangle 15"/>
            <p:cNvSpPr/>
            <p:nvPr/>
          </p:nvSpPr>
          <p:spPr>
            <a:xfrm flipH="1" flipV="1">
              <a:off x="2852297" y="1447778"/>
              <a:ext cx="146043" cy="146075"/>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2"/>
          <p:cNvGrpSpPr>
            <a:grpSpLocks/>
          </p:cNvGrpSpPr>
          <p:nvPr/>
        </p:nvGrpSpPr>
        <p:grpSpPr bwMode="auto">
          <a:xfrm>
            <a:off x="5468938" y="933450"/>
            <a:ext cx="2674937" cy="866775"/>
            <a:chOff x="1196978" y="2292189"/>
            <a:chExt cx="2674800" cy="867609"/>
          </a:xfrm>
        </p:grpSpPr>
        <p:sp>
          <p:nvSpPr>
            <p:cNvPr id="27" name="TextBox 26"/>
            <p:cNvSpPr txBox="1"/>
            <p:nvPr/>
          </p:nvSpPr>
          <p:spPr>
            <a:xfrm>
              <a:off x="1196978" y="2292189"/>
              <a:ext cx="2674800" cy="648323"/>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br>
                <a:rPr lang="en-US" sz="1600" u="dotted" dirty="0">
                  <a:solidFill>
                    <a:srgbClr val="003359"/>
                  </a:solidFill>
                  <a:latin typeface="Arial" pitchFamily="34" charset="0"/>
                  <a:ea typeface="ＭＳ Ｐゴシック" charset="0"/>
                  <a:cs typeface="Arial" panose="020B0604020202020204" pitchFamily="34" charset="0"/>
                </a:rPr>
              </a:b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28" name="Right Triangle 27"/>
            <p:cNvSpPr/>
            <p:nvPr/>
          </p:nvSpPr>
          <p:spPr>
            <a:xfrm rot="16200000" flipH="1" flipV="1">
              <a:off x="1384219" y="3013681"/>
              <a:ext cx="146191" cy="146043"/>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2" name="TextBox 2"/>
          <p:cNvSpPr txBox="1">
            <a:spLocks noChangeArrowheads="1"/>
          </p:cNvSpPr>
          <p:nvPr/>
        </p:nvSpPr>
        <p:spPr bwMode="auto">
          <a:xfrm>
            <a:off x="5807075" y="958473"/>
            <a:ext cx="19907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play basketball, do</a:t>
            </a:r>
            <a:br>
              <a:rPr lang="en-US" altLang="en-US" sz="1600">
                <a:solidFill>
                  <a:srgbClr val="003359"/>
                </a:solidFill>
                <a:latin typeface="Arial" charset="0"/>
              </a:rPr>
            </a:br>
            <a:r>
              <a:rPr lang="en-US" altLang="en-US" sz="1600">
                <a:solidFill>
                  <a:srgbClr val="003359"/>
                </a:solidFill>
                <a:latin typeface="Arial" charset="0"/>
              </a:rPr>
              <a:t>laundry, go shopping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2150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1508"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Practice</a:t>
            </a:r>
            <a:endParaRPr lang="en-GB" altLang="en-US" sz="1200">
              <a:solidFill>
                <a:schemeClr val="bg1"/>
              </a:solidFill>
              <a:latin typeface="Arial" charset="0"/>
            </a:endParaRPr>
          </a:p>
        </p:txBody>
      </p:sp>
      <p:sp>
        <p:nvSpPr>
          <p:cNvPr id="24" name="Rectangle 23"/>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7" name="Rectangle 26"/>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1511" name="Picture 1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8775" y="849313"/>
            <a:ext cx="187325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8775" y="2190750"/>
            <a:ext cx="18732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8775" y="3530600"/>
            <a:ext cx="18732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
          <p:cNvSpPr txBox="1">
            <a:spLocks noChangeArrowheads="1"/>
          </p:cNvSpPr>
          <p:nvPr/>
        </p:nvSpPr>
        <p:spPr bwMode="auto">
          <a:xfrm>
            <a:off x="3741738" y="2889250"/>
            <a:ext cx="11525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tennis</a:t>
            </a:r>
          </a:p>
          <a:p>
            <a:pPr eaLnBrk="1" hangingPunct="1">
              <a:lnSpc>
                <a:spcPct val="130000"/>
              </a:lnSpc>
            </a:pPr>
            <a:r>
              <a:rPr lang="en-US" altLang="en-US" sz="1600">
                <a:latin typeface="Arial" charset="0"/>
              </a:rPr>
              <a:t>homework</a:t>
            </a:r>
          </a:p>
          <a:p>
            <a:pPr eaLnBrk="1" hangingPunct="1">
              <a:lnSpc>
                <a:spcPct val="130000"/>
              </a:lnSpc>
            </a:pPr>
            <a:r>
              <a:rPr lang="en-US" altLang="en-US" sz="1600">
                <a:latin typeface="Arial" charset="0"/>
              </a:rPr>
              <a:t>cycling</a:t>
            </a:r>
          </a:p>
        </p:txBody>
      </p:sp>
      <p:sp>
        <p:nvSpPr>
          <p:cNvPr id="25" name="Rectangle 2"/>
          <p:cNvSpPr>
            <a:spLocks noChangeArrowheads="1"/>
          </p:cNvSpPr>
          <p:nvPr/>
        </p:nvSpPr>
        <p:spPr bwMode="auto">
          <a:xfrm>
            <a:off x="5075238" y="2889250"/>
            <a:ext cx="92075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soccer</a:t>
            </a:r>
          </a:p>
          <a:p>
            <a:pPr eaLnBrk="1" hangingPunct="1">
              <a:lnSpc>
                <a:spcPct val="130000"/>
              </a:lnSpc>
            </a:pPr>
            <a:r>
              <a:rPr lang="en-US" altLang="en-US" sz="1600">
                <a:latin typeface="Arial" charset="0"/>
              </a:rPr>
              <a:t>laundry</a:t>
            </a:r>
          </a:p>
          <a:p>
            <a:pPr eaLnBrk="1" hangingPunct="1">
              <a:lnSpc>
                <a:spcPct val="130000"/>
              </a:lnSpc>
            </a:pPr>
            <a:r>
              <a:rPr lang="en-US" altLang="en-US" sz="1600">
                <a:latin typeface="Arial" charset="0"/>
              </a:rPr>
              <a:t>running</a:t>
            </a:r>
          </a:p>
        </p:txBody>
      </p:sp>
      <p:sp>
        <p:nvSpPr>
          <p:cNvPr id="23" name="TextBox 3"/>
          <p:cNvSpPr txBox="1">
            <a:spLocks noChangeArrowheads="1"/>
          </p:cNvSpPr>
          <p:nvPr/>
        </p:nvSpPr>
        <p:spPr bwMode="auto">
          <a:xfrm>
            <a:off x="6176963" y="2889250"/>
            <a:ext cx="21336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to the movies</a:t>
            </a:r>
          </a:p>
          <a:p>
            <a:pPr eaLnBrk="1" hangingPunct="1">
              <a:lnSpc>
                <a:spcPct val="130000"/>
              </a:lnSpc>
            </a:pPr>
            <a:r>
              <a:rPr lang="en-US" altLang="en-US" sz="1600">
                <a:latin typeface="Arial" charset="0"/>
              </a:rPr>
              <a:t>golf</a:t>
            </a:r>
          </a:p>
          <a:p>
            <a:pPr eaLnBrk="1" hangingPunct="1">
              <a:lnSpc>
                <a:spcPct val="130000"/>
              </a:lnSpc>
            </a:pPr>
            <a:r>
              <a:rPr lang="en-US" altLang="en-US" sz="1600">
                <a:latin typeface="Arial" charset="0"/>
              </a:rPr>
              <a:t>something interesting</a:t>
            </a:r>
          </a:p>
        </p:txBody>
      </p:sp>
      <p:graphicFrame>
        <p:nvGraphicFramePr>
          <p:cNvPr id="26" name="Table 25"/>
          <p:cNvGraphicFramePr>
            <a:graphicFrameLocks noGrp="1"/>
          </p:cNvGraphicFramePr>
          <p:nvPr>
            <p:extLst>
              <p:ext uri="{D42A27DB-BD31-4B8C-83A1-F6EECF244321}">
                <p14:modId xmlns:p14="http://schemas.microsoft.com/office/powerpoint/2010/main" val="1032188829"/>
              </p:ext>
            </p:extLst>
          </p:nvPr>
        </p:nvGraphicFramePr>
        <p:xfrm>
          <a:off x="3300413" y="852488"/>
          <a:ext cx="5451475" cy="1552577"/>
        </p:xfrm>
        <a:graphic>
          <a:graphicData uri="http://schemas.openxmlformats.org/drawingml/2006/table">
            <a:tbl>
              <a:tblPr/>
              <a:tblGrid>
                <a:gridCol w="1146175"/>
                <a:gridCol w="2697162"/>
                <a:gridCol w="1608138"/>
              </a:tblGrid>
              <a:tr h="35718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dirty="0">
                          <a:ln>
                            <a:noFill/>
                          </a:ln>
                          <a:solidFill>
                            <a:srgbClr val="003359"/>
                          </a:solidFill>
                          <a:effectLst/>
                          <a:latin typeface="Arial" charset="0"/>
                          <a:ea typeface="ＭＳ Ｐゴシック" charset="-128"/>
                        </a:rPr>
                        <a:t>  play</a:t>
                      </a:r>
                    </a:p>
                  </a:txBody>
                  <a:tcPr marL="0" marR="91437" marT="72027" marB="0" anchor="ctr" horzOverflow="overflow">
                    <a:lnL w="6350" cap="flat" cmpd="sng" algn="ctr">
                      <a:solidFill>
                        <a:srgbClr val="96DCEF"/>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lnTlToBr>
                      <a:noFill/>
                    </a:lnTlToBr>
                    <a:lnBlToTr>
                      <a:noFill/>
                    </a:lnBlToTr>
                    <a:solidFill>
                      <a:srgbClr val="95DCEE"/>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a:ln>
                            <a:noFill/>
                          </a:ln>
                          <a:solidFill>
                            <a:srgbClr val="003359"/>
                          </a:solidFill>
                          <a:effectLst/>
                          <a:latin typeface="Arial" charset="0"/>
                          <a:ea typeface="ＭＳ Ｐゴシック" charset="-128"/>
                        </a:rPr>
                        <a:t>do</a:t>
                      </a:r>
                    </a:p>
                  </a:txBody>
                  <a:tcPr marL="0" marR="91437" marT="72027" marB="0" anchor="ctr" horzOverflow="overflow">
                    <a:lnL w="9525"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95DCEE"/>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a:ln>
                            <a:noFill/>
                          </a:ln>
                          <a:solidFill>
                            <a:srgbClr val="003359"/>
                          </a:solidFill>
                          <a:effectLst/>
                          <a:latin typeface="Arial" charset="0"/>
                          <a:ea typeface="ＭＳ Ｐゴシック" charset="-128"/>
                        </a:rPr>
                        <a:t>go</a:t>
                      </a:r>
                    </a:p>
                  </a:txBody>
                  <a:tcPr marL="0" marR="91437" marT="72027"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95DCEE"/>
                    </a:solidFill>
                  </a:tcPr>
                </a:tc>
              </a:tr>
              <a:tr h="398463">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r>
                        <a:rPr kumimoji="0" lang="en-US" altLang="x-none" sz="1800" b="0" i="0" u="none" strike="noStrike" cap="none" normalizeH="0" baseline="0" dirty="0">
                          <a:ln>
                            <a:noFill/>
                          </a:ln>
                          <a:solidFill>
                            <a:srgbClr val="FFFFFF"/>
                          </a:solidFill>
                          <a:effectLst/>
                          <a:latin typeface="Arial" charset="0"/>
                          <a:ea typeface="ＭＳ Ｐゴシック" charset="-128"/>
                        </a:rPr>
                        <a:t>     </a:t>
                      </a:r>
                    </a:p>
                  </a:txBody>
                  <a:tcPr marL="0" marR="91437" marT="72027" marB="0" anchor="ctr" horzOverflow="overflow">
                    <a:lnL>
                      <a:noFill/>
                    </a:lnL>
                    <a:lnR w="9525" cap="flat" cmpd="sng" algn="ctr">
                      <a:solidFill>
                        <a:schemeClr val="bg1"/>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r>
              <a:tr h="398463">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0" marR="91437" marT="72027" marB="0" anchor="ctr" horzOverflow="overflow">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r>
              <a:tr h="398463">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0" marR="91437" marT="72027" marB="0" anchor="ctr" horzOverflow="overflow">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003359"/>
                        </a:solidFill>
                        <a:effectLst/>
                        <a:latin typeface="Arial" charset="0"/>
                        <a:ea typeface="ＭＳ Ｐゴシック" charset="-128"/>
                      </a:endParaRPr>
                    </a:p>
                  </a:txBody>
                  <a:tcPr marL="0" marR="91437" marT="72027"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r>
            </a:tbl>
          </a:graphicData>
        </a:graphic>
      </p:graphicFrame>
      <p:sp>
        <p:nvSpPr>
          <p:cNvPr id="33" name="Rectangle 33"/>
          <p:cNvSpPr>
            <a:spLocks noChangeArrowheads="1"/>
          </p:cNvSpPr>
          <p:nvPr/>
        </p:nvSpPr>
        <p:spPr bwMode="auto">
          <a:xfrm>
            <a:off x="3579813" y="1279525"/>
            <a:ext cx="547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tennis</a:t>
            </a:r>
          </a:p>
        </p:txBody>
      </p:sp>
      <p:sp>
        <p:nvSpPr>
          <p:cNvPr id="35" name="Rectangle 34"/>
          <p:cNvSpPr>
            <a:spLocks noChangeArrowheads="1"/>
          </p:cNvSpPr>
          <p:nvPr/>
        </p:nvSpPr>
        <p:spPr bwMode="auto">
          <a:xfrm>
            <a:off x="4833938" y="1279525"/>
            <a:ext cx="9445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homework</a:t>
            </a:r>
          </a:p>
        </p:txBody>
      </p:sp>
      <p:sp>
        <p:nvSpPr>
          <p:cNvPr id="36" name="Rectangle 35"/>
          <p:cNvSpPr>
            <a:spLocks noChangeArrowheads="1"/>
          </p:cNvSpPr>
          <p:nvPr/>
        </p:nvSpPr>
        <p:spPr bwMode="auto">
          <a:xfrm>
            <a:off x="7343775" y="1279525"/>
            <a:ext cx="6238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cycling</a:t>
            </a:r>
          </a:p>
        </p:txBody>
      </p:sp>
      <p:sp>
        <p:nvSpPr>
          <p:cNvPr id="34" name="Rectangle 36"/>
          <p:cNvSpPr>
            <a:spLocks noChangeArrowheads="1"/>
          </p:cNvSpPr>
          <p:nvPr/>
        </p:nvSpPr>
        <p:spPr bwMode="auto">
          <a:xfrm>
            <a:off x="3579813" y="1677988"/>
            <a:ext cx="604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soccer</a:t>
            </a:r>
          </a:p>
        </p:txBody>
      </p:sp>
      <p:sp>
        <p:nvSpPr>
          <p:cNvPr id="37" name="Rectangle 37"/>
          <p:cNvSpPr>
            <a:spLocks noChangeArrowheads="1"/>
          </p:cNvSpPr>
          <p:nvPr/>
        </p:nvSpPr>
        <p:spPr bwMode="auto">
          <a:xfrm>
            <a:off x="4833938" y="1677988"/>
            <a:ext cx="671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laundry</a:t>
            </a:r>
          </a:p>
        </p:txBody>
      </p:sp>
      <p:sp>
        <p:nvSpPr>
          <p:cNvPr id="38" name="Rectangle 38"/>
          <p:cNvSpPr>
            <a:spLocks noChangeArrowheads="1"/>
          </p:cNvSpPr>
          <p:nvPr/>
        </p:nvSpPr>
        <p:spPr bwMode="auto">
          <a:xfrm>
            <a:off x="7343775" y="1677988"/>
            <a:ext cx="68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running</a:t>
            </a:r>
          </a:p>
        </p:txBody>
      </p:sp>
      <p:sp>
        <p:nvSpPr>
          <p:cNvPr id="41" name="Rectangle 39"/>
          <p:cNvSpPr>
            <a:spLocks noChangeArrowheads="1"/>
          </p:cNvSpPr>
          <p:nvPr/>
        </p:nvSpPr>
        <p:spPr bwMode="auto">
          <a:xfrm>
            <a:off x="3579813" y="2084388"/>
            <a:ext cx="330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golf</a:t>
            </a:r>
          </a:p>
        </p:txBody>
      </p:sp>
      <p:sp>
        <p:nvSpPr>
          <p:cNvPr id="39" name="Rectangle 40"/>
          <p:cNvSpPr>
            <a:spLocks noChangeArrowheads="1"/>
          </p:cNvSpPr>
          <p:nvPr/>
        </p:nvSpPr>
        <p:spPr bwMode="auto">
          <a:xfrm>
            <a:off x="4833938" y="2054225"/>
            <a:ext cx="19478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something interesting</a:t>
            </a:r>
          </a:p>
        </p:txBody>
      </p:sp>
      <p:sp>
        <p:nvSpPr>
          <p:cNvPr id="40" name="Rectangle 41"/>
          <p:cNvSpPr>
            <a:spLocks noChangeArrowheads="1"/>
          </p:cNvSpPr>
          <p:nvPr/>
        </p:nvSpPr>
        <p:spPr bwMode="auto">
          <a:xfrm>
            <a:off x="7343775" y="2084388"/>
            <a:ext cx="12207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F12C3E"/>
                </a:solidFill>
                <a:latin typeface="Arial" charset="0"/>
              </a:rPr>
              <a:t>to the movies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4" grpId="0"/>
      <p:bldP spid="37" grpId="0"/>
      <p:bldP spid="38" grpId="0"/>
      <p:bldP spid="41"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2253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2532"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Practice</a:t>
            </a:r>
            <a:endParaRPr lang="en-GB" altLang="en-US" sz="1200">
              <a:solidFill>
                <a:schemeClr val="bg1"/>
              </a:solidFill>
              <a:latin typeface="Arial" charset="0"/>
            </a:endParaRPr>
          </a:p>
        </p:txBody>
      </p:sp>
      <p:sp>
        <p:nvSpPr>
          <p:cNvPr id="13" name="Rectangle 12"/>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2535" name="Picture 2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14913" y="1725613"/>
            <a:ext cx="3744912"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6019800" y="931863"/>
            <a:ext cx="2673350" cy="869950"/>
            <a:chOff x="6042501" y="1563979"/>
            <a:chExt cx="2674800" cy="869712"/>
          </a:xfrm>
        </p:grpSpPr>
        <p:sp>
          <p:nvSpPr>
            <p:cNvPr id="12" name="Right Triangle 11"/>
            <p:cNvSpPr/>
            <p:nvPr/>
          </p:nvSpPr>
          <p:spPr>
            <a:xfrm rot="16200000" flipH="1" flipV="1">
              <a:off x="6939985" y="2287621"/>
              <a:ext cx="146010" cy="146129"/>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sp>
          <p:nvSpPr>
            <p:cNvPr id="22568" name="TextBox 27"/>
            <p:cNvSpPr txBox="1">
              <a:spLocks noChangeArrowheads="1"/>
            </p:cNvSpPr>
            <p:nvPr/>
          </p:nvSpPr>
          <p:spPr bwMode="auto">
            <a:xfrm flipH="1">
              <a:off x="6042501" y="1563979"/>
              <a:ext cx="2674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GB" altLang="en-US" sz="1600">
                  <a:solidFill>
                    <a:srgbClr val="003359"/>
                  </a:solidFill>
                  <a:latin typeface="Arial" charset="0"/>
                </a:rPr>
                <a:t>Can you think of more things you can play, do, or go? </a:t>
              </a:r>
              <a:endParaRPr lang="en-US" altLang="en-US" sz="1600">
                <a:solidFill>
                  <a:srgbClr val="003359"/>
                </a:solidFill>
                <a:latin typeface="Arial" charset="0"/>
              </a:endParaRPr>
            </a:p>
          </p:txBody>
        </p:sp>
      </p:grpSp>
      <p:graphicFrame>
        <p:nvGraphicFramePr>
          <p:cNvPr id="26" name="Table 25"/>
          <p:cNvGraphicFramePr>
            <a:graphicFrameLocks noGrp="1"/>
          </p:cNvGraphicFramePr>
          <p:nvPr>
            <p:extLst>
              <p:ext uri="{D42A27DB-BD31-4B8C-83A1-F6EECF244321}">
                <p14:modId xmlns:p14="http://schemas.microsoft.com/office/powerpoint/2010/main" val="1015832429"/>
              </p:ext>
            </p:extLst>
          </p:nvPr>
        </p:nvGraphicFramePr>
        <p:xfrm>
          <a:off x="354013" y="1322388"/>
          <a:ext cx="4283075" cy="2898779"/>
        </p:xfrm>
        <a:graphic>
          <a:graphicData uri="http://schemas.openxmlformats.org/drawingml/2006/table">
            <a:tbl>
              <a:tblPr/>
              <a:tblGrid>
                <a:gridCol w="1389062"/>
                <a:gridCol w="1516063"/>
                <a:gridCol w="1377950"/>
              </a:tblGrid>
              <a:tr h="354013">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a:ln>
                            <a:noFill/>
                          </a:ln>
                          <a:solidFill>
                            <a:srgbClr val="003359"/>
                          </a:solidFill>
                          <a:effectLst/>
                          <a:latin typeface="Arial" charset="0"/>
                          <a:ea typeface="ＭＳ Ｐゴシック" charset="-128"/>
                        </a:rPr>
                        <a:t>play</a:t>
                      </a:r>
                    </a:p>
                  </a:txBody>
                  <a:tcPr marL="91449" marR="91449" marT="71985" marB="0" anchor="ctr" horzOverflow="overflow">
                    <a:lnL w="12700" cap="flat" cmpd="sng" algn="ctr">
                      <a:solidFill>
                        <a:schemeClr val="bg1"/>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95DCEE"/>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a:ln>
                            <a:noFill/>
                          </a:ln>
                          <a:solidFill>
                            <a:srgbClr val="003359"/>
                          </a:solidFill>
                          <a:effectLst/>
                          <a:latin typeface="Arial" charset="0"/>
                          <a:ea typeface="ＭＳ Ｐゴシック" charset="-128"/>
                        </a:rPr>
                        <a:t>do</a:t>
                      </a:r>
                    </a:p>
                  </a:txBody>
                  <a:tcPr marL="91449" marR="91449" marT="71985"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95DCEE"/>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ctr" defTabSz="457200" rtl="0" eaLnBrk="1" fontAlgn="base" latinLnBrk="0" hangingPunct="1">
                        <a:lnSpc>
                          <a:spcPts val="1000"/>
                        </a:lnSpc>
                        <a:spcBef>
                          <a:spcPct val="0"/>
                        </a:spcBef>
                        <a:spcAft>
                          <a:spcPct val="0"/>
                        </a:spcAft>
                        <a:buClrTx/>
                        <a:buSzTx/>
                        <a:buFontTx/>
                        <a:buNone/>
                        <a:tabLst/>
                      </a:pPr>
                      <a:r>
                        <a:rPr kumimoji="0" lang="en-US" altLang="x-none" sz="1600" b="0" i="0" u="none" strike="noStrike" cap="none" normalizeH="0" baseline="0">
                          <a:ln>
                            <a:noFill/>
                          </a:ln>
                          <a:solidFill>
                            <a:srgbClr val="003359"/>
                          </a:solidFill>
                          <a:effectLst/>
                          <a:latin typeface="Arial" charset="0"/>
                          <a:ea typeface="ＭＳ Ｐゴシック" charset="-128"/>
                        </a:rPr>
                        <a:t>go</a:t>
                      </a:r>
                    </a:p>
                  </a:txBody>
                  <a:tcPr marL="91449" marR="91449" marT="71985"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95DCEE"/>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6350" cap="flat" cmpd="sng" algn="ctr">
                      <a:solidFill>
                        <a:schemeClr val="bg1"/>
                      </a:solid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C7EDF6"/>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E0F4F8"/>
                    </a:solidFill>
                  </a:tcPr>
                </a:tc>
              </a:tr>
              <a:tr h="363538">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FFFFFF"/>
                        </a:solidFill>
                        <a:effectLst/>
                        <a:latin typeface="Arial" charset="0"/>
                        <a:ea typeface="ＭＳ Ｐゴシック" charset="-128"/>
                      </a:endParaRPr>
                    </a:p>
                  </a:txBody>
                  <a:tcPr marL="91449" marR="91449" marT="0" marB="0" anchor="ctr" horzOverflow="overflow">
                    <a:lnL w="9525" cap="flat" cmpd="sng" algn="ctr">
                      <a:noFill/>
                      <a:prstDash val="solid"/>
                      <a:round/>
                      <a:headEnd type="none" w="med" len="med"/>
                      <a:tailEnd type="none" w="med" len="med"/>
                    </a:lnL>
                    <a:lnR w="9525" cap="flat" cmpd="sng" algn="ctr">
                      <a:solidFill>
                        <a:schemeClr val="bg2"/>
                      </a:solidFill>
                      <a:prstDash val="solid"/>
                      <a:round/>
                      <a:headEnd type="none" w="med" len="med"/>
                      <a:tailEnd type="none" w="med" len="med"/>
                    </a:lnR>
                    <a:lnT>
                      <a:noFill/>
                    </a:lnT>
                    <a:lnB>
                      <a:noFill/>
                    </a:lnB>
                    <a:lnTlToBr>
                      <a:noFill/>
                    </a:lnTlToBr>
                    <a:lnBlToTr>
                      <a:noFill/>
                    </a:lnBlToTr>
                    <a:solidFill>
                      <a:srgbClr val="D0ECF3"/>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chemeClr val="bg2"/>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D0ECF3"/>
                    </a:solidFill>
                  </a:tcPr>
                </a:tc>
                <a:tc>
                  <a:txBody>
                    <a:bodyPr/>
                    <a:lstStyle>
                      <a:lvl1pPr defTabSz="457200">
                        <a:spcBef>
                          <a:spcPct val="20000"/>
                        </a:spcBef>
                        <a:buFont typeface="Arial" charset="0"/>
                        <a:defRPr sz="2800">
                          <a:solidFill>
                            <a:schemeClr val="tx1"/>
                          </a:solidFill>
                          <a:latin typeface="Calibri" charset="0"/>
                        </a:defRPr>
                      </a:lvl1pPr>
                      <a:lvl2pPr marL="742950" indent="-285750" defTabSz="457200">
                        <a:spcBef>
                          <a:spcPct val="20000"/>
                        </a:spcBef>
                        <a:buFont typeface="Arial" charset="0"/>
                        <a:defRPr sz="2400">
                          <a:solidFill>
                            <a:schemeClr val="tx1"/>
                          </a:solidFill>
                          <a:latin typeface="Calibri" charset="0"/>
                        </a:defRPr>
                      </a:lvl2pPr>
                      <a:lvl3pPr marL="1143000" indent="-228600" defTabSz="457200">
                        <a:spcBef>
                          <a:spcPct val="20000"/>
                        </a:spcBef>
                        <a:buFont typeface="Arial" charset="0"/>
                        <a:defRPr sz="2000">
                          <a:solidFill>
                            <a:schemeClr val="tx1"/>
                          </a:solidFill>
                          <a:latin typeface="Calibri" charset="0"/>
                        </a:defRPr>
                      </a:lvl3pPr>
                      <a:lvl4pPr marL="1600200" indent="-228600" defTabSz="457200">
                        <a:spcBef>
                          <a:spcPct val="20000"/>
                        </a:spcBef>
                        <a:buFont typeface="Arial" charset="0"/>
                        <a:defRPr>
                          <a:solidFill>
                            <a:schemeClr val="tx1"/>
                          </a:solidFill>
                          <a:latin typeface="Calibri" charset="0"/>
                        </a:defRPr>
                      </a:lvl4pPr>
                      <a:lvl5pPr marL="2057400" indent="-228600" defTabSz="457200">
                        <a:spcBef>
                          <a:spcPct val="20000"/>
                        </a:spcBef>
                        <a:buFont typeface="Arial" charset="0"/>
                        <a:defRPr>
                          <a:solidFill>
                            <a:schemeClr val="tx1"/>
                          </a:solidFill>
                          <a:latin typeface="Calibri" charset="0"/>
                        </a:defRPr>
                      </a:lvl5pPr>
                      <a:lvl6pPr marL="2514600" indent="-228600" defTabSz="457200" eaLnBrk="0" fontAlgn="base" hangingPunct="0">
                        <a:spcBef>
                          <a:spcPct val="20000"/>
                        </a:spcBef>
                        <a:spcAft>
                          <a:spcPct val="0"/>
                        </a:spcAft>
                        <a:buFont typeface="Arial" charset="0"/>
                        <a:defRPr>
                          <a:solidFill>
                            <a:schemeClr val="tx1"/>
                          </a:solidFill>
                          <a:latin typeface="Calibri" charset="0"/>
                        </a:defRPr>
                      </a:lvl6pPr>
                      <a:lvl7pPr marL="2971800" indent="-228600" defTabSz="457200" eaLnBrk="0" fontAlgn="base" hangingPunct="0">
                        <a:spcBef>
                          <a:spcPct val="20000"/>
                        </a:spcBef>
                        <a:spcAft>
                          <a:spcPct val="0"/>
                        </a:spcAft>
                        <a:buFont typeface="Arial" charset="0"/>
                        <a:defRPr>
                          <a:solidFill>
                            <a:schemeClr val="tx1"/>
                          </a:solidFill>
                          <a:latin typeface="Calibri" charset="0"/>
                        </a:defRPr>
                      </a:lvl7pPr>
                      <a:lvl8pPr marL="3429000" indent="-228600" defTabSz="457200" eaLnBrk="0" fontAlgn="base" hangingPunct="0">
                        <a:spcBef>
                          <a:spcPct val="20000"/>
                        </a:spcBef>
                        <a:spcAft>
                          <a:spcPct val="0"/>
                        </a:spcAft>
                        <a:buFont typeface="Arial" charset="0"/>
                        <a:defRPr>
                          <a:solidFill>
                            <a:schemeClr val="tx1"/>
                          </a:solidFill>
                          <a:latin typeface="Calibri" charset="0"/>
                        </a:defRPr>
                      </a:lvl8pPr>
                      <a:lvl9pPr marL="3886200" indent="-228600" defTabSz="457200" eaLnBrk="0" fontAlgn="base" hangingPunct="0">
                        <a:spcBef>
                          <a:spcPct val="20000"/>
                        </a:spcBef>
                        <a:spcAft>
                          <a:spcPct val="0"/>
                        </a:spcAft>
                        <a:buFont typeface="Arial" charset="0"/>
                        <a:defRPr>
                          <a:solidFill>
                            <a:schemeClr val="tx1"/>
                          </a:solidFill>
                          <a:latin typeface="Calibri" charset="0"/>
                        </a:defRPr>
                      </a:lvl9pPr>
                    </a:lstStyle>
                    <a:p>
                      <a:pPr marL="0" marR="0" lvl="0" indent="0" algn="l" defTabSz="457200" rtl="0" eaLnBrk="1" fontAlgn="base" latinLnBrk="0" hangingPunct="1">
                        <a:lnSpc>
                          <a:spcPts val="1000"/>
                        </a:lnSpc>
                        <a:spcBef>
                          <a:spcPct val="0"/>
                        </a:spcBef>
                        <a:spcAft>
                          <a:spcPct val="0"/>
                        </a:spcAft>
                        <a:buClrTx/>
                        <a:buSzTx/>
                        <a:buFontTx/>
                        <a:buNone/>
                        <a:tabLst/>
                      </a:pPr>
                      <a:endParaRPr kumimoji="0" lang="x-none" altLang="x-none" sz="1800" b="0" i="0" u="none" strike="noStrike" cap="none" normalizeH="0" baseline="0" dirty="0">
                        <a:ln>
                          <a:noFill/>
                        </a:ln>
                        <a:solidFill>
                          <a:srgbClr val="003359"/>
                        </a:solidFill>
                        <a:effectLst/>
                        <a:latin typeface="Arial" charset="0"/>
                        <a:ea typeface="ＭＳ Ｐゴシック" charset="-128"/>
                      </a:endParaRPr>
                    </a:p>
                  </a:txBody>
                  <a:tcPr marL="91449" marR="91449" marT="0" marB="0" anchor="ctr" horzOverflow="overflow">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a:noFill/>
                    </a:lnB>
                    <a:lnTlToBr>
                      <a:noFill/>
                    </a:lnTlToBr>
                    <a:lnBlToTr>
                      <a:noFill/>
                    </a:lnBlToTr>
                    <a:solidFill>
                      <a:srgbClr val="D0ECF3"/>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12C3E"/>
              </a:solidFill>
              <a:latin typeface="Arial" pitchFamily="34" charset="0"/>
              <a:cs typeface="Arial" pitchFamily="34" charset="0"/>
            </a:endParaRPr>
          </a:p>
        </p:txBody>
      </p:sp>
      <p:sp>
        <p:nvSpPr>
          <p:cNvPr id="2355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3556"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Extension</a:t>
            </a:r>
            <a:endParaRPr lang="en-GB" altLang="en-US" sz="1200">
              <a:solidFill>
                <a:schemeClr val="bg1"/>
              </a:solidFill>
              <a:latin typeface="Arial" charset="0"/>
            </a:endParaRPr>
          </a:p>
        </p:txBody>
      </p:sp>
      <p:sp>
        <p:nvSpPr>
          <p:cNvPr id="20" name="Rectangle 19"/>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1" name="Rectangle 20"/>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559" name="TextBox 11"/>
          <p:cNvSpPr txBox="1">
            <a:spLocks noChangeArrowheads="1"/>
          </p:cNvSpPr>
          <p:nvPr/>
        </p:nvSpPr>
        <p:spPr bwMode="auto">
          <a:xfrm>
            <a:off x="3833813" y="850900"/>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play    do    go</a:t>
            </a:r>
          </a:p>
        </p:txBody>
      </p:sp>
      <p:sp>
        <p:nvSpPr>
          <p:cNvPr id="23560" name="TextBox 12"/>
          <p:cNvSpPr txBox="1">
            <a:spLocks noChangeArrowheads="1"/>
          </p:cNvSpPr>
          <p:nvPr/>
        </p:nvSpPr>
        <p:spPr bwMode="auto">
          <a:xfrm>
            <a:off x="2195513" y="1355725"/>
            <a:ext cx="11525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tennis</a:t>
            </a:r>
          </a:p>
          <a:p>
            <a:pPr eaLnBrk="1" hangingPunct="1">
              <a:lnSpc>
                <a:spcPct val="130000"/>
              </a:lnSpc>
            </a:pPr>
            <a:r>
              <a:rPr lang="en-US" altLang="en-US" sz="1600">
                <a:latin typeface="Arial" charset="0"/>
              </a:rPr>
              <a:t>homework</a:t>
            </a:r>
          </a:p>
          <a:p>
            <a:pPr eaLnBrk="1" hangingPunct="1">
              <a:lnSpc>
                <a:spcPct val="130000"/>
              </a:lnSpc>
            </a:pPr>
            <a:r>
              <a:rPr lang="en-US" altLang="en-US" sz="1600">
                <a:latin typeface="Arial" charset="0"/>
              </a:rPr>
              <a:t>cycling</a:t>
            </a:r>
          </a:p>
        </p:txBody>
      </p:sp>
      <p:sp>
        <p:nvSpPr>
          <p:cNvPr id="23561" name="TextBox 13"/>
          <p:cNvSpPr>
            <a:spLocks noChangeArrowheads="1"/>
          </p:cNvSpPr>
          <p:nvPr/>
        </p:nvSpPr>
        <p:spPr bwMode="auto">
          <a:xfrm>
            <a:off x="3625850" y="1355725"/>
            <a:ext cx="9112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soccer</a:t>
            </a:r>
          </a:p>
          <a:p>
            <a:pPr eaLnBrk="1" hangingPunct="1">
              <a:lnSpc>
                <a:spcPct val="130000"/>
              </a:lnSpc>
            </a:pPr>
            <a:r>
              <a:rPr lang="en-US" altLang="en-US" sz="1600">
                <a:latin typeface="Arial" charset="0"/>
              </a:rPr>
              <a:t>laundry</a:t>
            </a:r>
          </a:p>
          <a:p>
            <a:pPr eaLnBrk="1" hangingPunct="1">
              <a:lnSpc>
                <a:spcPct val="130000"/>
              </a:lnSpc>
            </a:pPr>
            <a:r>
              <a:rPr lang="en-US" altLang="en-US" sz="1600">
                <a:latin typeface="Arial" charset="0"/>
              </a:rPr>
              <a:t>running</a:t>
            </a:r>
          </a:p>
        </p:txBody>
      </p:sp>
      <p:sp>
        <p:nvSpPr>
          <p:cNvPr id="23562" name="TextBox 14"/>
          <p:cNvSpPr txBox="1">
            <a:spLocks noChangeArrowheads="1"/>
          </p:cNvSpPr>
          <p:nvPr/>
        </p:nvSpPr>
        <p:spPr bwMode="auto">
          <a:xfrm>
            <a:off x="4814888" y="1355725"/>
            <a:ext cx="21336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130000"/>
              </a:lnSpc>
            </a:pPr>
            <a:r>
              <a:rPr lang="en-US" altLang="en-US" sz="1600">
                <a:latin typeface="Arial" charset="0"/>
              </a:rPr>
              <a:t>to the movies</a:t>
            </a:r>
          </a:p>
          <a:p>
            <a:pPr eaLnBrk="1" hangingPunct="1">
              <a:lnSpc>
                <a:spcPct val="130000"/>
              </a:lnSpc>
            </a:pPr>
            <a:r>
              <a:rPr lang="en-US" altLang="en-US" sz="1600">
                <a:latin typeface="Arial" charset="0"/>
              </a:rPr>
              <a:t>golf</a:t>
            </a:r>
          </a:p>
          <a:p>
            <a:pPr eaLnBrk="1" hangingPunct="1">
              <a:lnSpc>
                <a:spcPct val="130000"/>
              </a:lnSpc>
            </a:pPr>
            <a:r>
              <a:rPr lang="en-US" altLang="en-US" sz="1600">
                <a:latin typeface="Arial" charset="0"/>
              </a:rPr>
              <a:t>something interesting</a:t>
            </a:r>
          </a:p>
        </p:txBody>
      </p:sp>
      <p:pic>
        <p:nvPicPr>
          <p:cNvPr id="23563" name="Picture 1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0363" y="2965450"/>
            <a:ext cx="270986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5163" y="2965450"/>
            <a:ext cx="271145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17"/>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51550" y="2965450"/>
            <a:ext cx="2709863"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57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endParaRPr lang="en-US" altLang="en-US" sz="1400" b="1">
              <a:solidFill>
                <a:srgbClr val="FFFFFF"/>
              </a:solidFill>
              <a:latin typeface="Arial" charset="0"/>
            </a:endParaRPr>
          </a:p>
        </p:txBody>
      </p:sp>
      <p:sp>
        <p:nvSpPr>
          <p:cNvPr id="24580"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3.1: Feedback</a:t>
            </a:r>
            <a:endParaRPr lang="en-GB" altLang="en-US" sz="1400">
              <a:solidFill>
                <a:schemeClr val="bg1"/>
              </a:solidFill>
              <a:latin typeface="Arial" charset="0"/>
            </a:endParaRPr>
          </a:p>
        </p:txBody>
      </p:sp>
      <p:sp>
        <p:nvSpPr>
          <p:cNvPr id="58" name="Rectangle 5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59" name="Rectangle 5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24583" name="Group 1"/>
          <p:cNvGrpSpPr>
            <a:grpSpLocks/>
          </p:cNvGrpSpPr>
          <p:nvPr/>
        </p:nvGrpSpPr>
        <p:grpSpPr bwMode="auto">
          <a:xfrm>
            <a:off x="361950" y="863600"/>
            <a:ext cx="1997075" cy="1885950"/>
            <a:chOff x="361949" y="863600"/>
            <a:chExt cx="1997075" cy="1885950"/>
          </a:xfrm>
        </p:grpSpPr>
        <p:sp>
          <p:nvSpPr>
            <p:cNvPr id="10" name="Rectangle 9"/>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2" name="Rectangle 11"/>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3" name="Rectangle 12"/>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624" name="TextBox 14"/>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1</a:t>
              </a:r>
            </a:p>
          </p:txBody>
        </p:sp>
        <p:sp>
          <p:nvSpPr>
            <p:cNvPr id="24625" name="TextBox 15"/>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24626" name="TextBox 16"/>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24627" name="TextBox 17"/>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24628" name="TextBox 18"/>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24584" name="Group 2"/>
          <p:cNvGrpSpPr>
            <a:grpSpLocks/>
          </p:cNvGrpSpPr>
          <p:nvPr/>
        </p:nvGrpSpPr>
        <p:grpSpPr bwMode="auto">
          <a:xfrm>
            <a:off x="2501900" y="863600"/>
            <a:ext cx="1997075" cy="1885950"/>
            <a:chOff x="361949" y="863600"/>
            <a:chExt cx="1997075" cy="1885950"/>
          </a:xfrm>
        </p:grpSpPr>
        <p:sp>
          <p:nvSpPr>
            <p:cNvPr id="22" name="Rectangle 21"/>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 name="Rectangle 22"/>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 name="Rectangle 23"/>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5" name="Rectangle 24"/>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614" name="TextBox 26"/>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2</a:t>
              </a:r>
            </a:p>
          </p:txBody>
        </p:sp>
        <p:sp>
          <p:nvSpPr>
            <p:cNvPr id="24615" name="TextBox 27"/>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24616" name="TextBox 28"/>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24617" name="TextBox 29"/>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24618" name="TextBox 30"/>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24585" name="Group 3"/>
          <p:cNvGrpSpPr>
            <a:grpSpLocks/>
          </p:cNvGrpSpPr>
          <p:nvPr/>
        </p:nvGrpSpPr>
        <p:grpSpPr bwMode="auto">
          <a:xfrm>
            <a:off x="4648200" y="863600"/>
            <a:ext cx="1997075" cy="1885950"/>
            <a:chOff x="361949" y="863600"/>
            <a:chExt cx="1997075" cy="1885950"/>
          </a:xfrm>
        </p:grpSpPr>
        <p:sp>
          <p:nvSpPr>
            <p:cNvPr id="33" name="Rectangle 32"/>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4" name="Rectangle 33"/>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 name="Rectangle 34"/>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6" name="Rectangle 35"/>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7" name="Rectangle 36"/>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604" name="TextBox 37"/>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3</a:t>
              </a:r>
            </a:p>
          </p:txBody>
        </p:sp>
        <p:sp>
          <p:nvSpPr>
            <p:cNvPr id="24605" name="TextBox 38"/>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24606" name="TextBox 39"/>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24607" name="TextBox 40"/>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24608" name="TextBox 41"/>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24586" name="Group 4"/>
          <p:cNvGrpSpPr>
            <a:grpSpLocks/>
          </p:cNvGrpSpPr>
          <p:nvPr/>
        </p:nvGrpSpPr>
        <p:grpSpPr bwMode="auto">
          <a:xfrm>
            <a:off x="6788150" y="863600"/>
            <a:ext cx="1997075" cy="1885950"/>
            <a:chOff x="361949" y="863600"/>
            <a:chExt cx="1997075" cy="1885950"/>
          </a:xfrm>
        </p:grpSpPr>
        <p:sp>
          <p:nvSpPr>
            <p:cNvPr id="44" name="Rectangle 43"/>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5" name="Rectangle 44"/>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6" name="Rectangle 45"/>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7" name="Rectangle 46"/>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8" name="Rectangle 47"/>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594" name="TextBox 48"/>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4</a:t>
              </a:r>
            </a:p>
          </p:txBody>
        </p:sp>
        <p:sp>
          <p:nvSpPr>
            <p:cNvPr id="24595" name="TextBox 49"/>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24596" name="TextBox 50"/>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24597" name="TextBox 51"/>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24598" name="TextBox 52"/>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sp>
        <p:nvSpPr>
          <p:cNvPr id="20" name="Rectangle 19"/>
          <p:cNvSpPr/>
          <p:nvPr/>
        </p:nvSpPr>
        <p:spPr>
          <a:xfrm>
            <a:off x="361950" y="2889250"/>
            <a:ext cx="8420100"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588" name="TextBox 53"/>
          <p:cNvSpPr txBox="1">
            <a:spLocks noChangeArrowheads="1"/>
          </p:cNvSpPr>
          <p:nvPr/>
        </p:nvSpPr>
        <p:spPr bwMode="auto">
          <a:xfrm>
            <a:off x="590550" y="30416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5603"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5604"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Context Creation</a:t>
            </a:r>
            <a:endParaRPr lang="en-GB" altLang="en-US" sz="1400">
              <a:solidFill>
                <a:schemeClr val="bg1"/>
              </a:solidFill>
              <a:latin typeface="Arial" charset="0"/>
            </a:endParaRPr>
          </a:p>
        </p:txBody>
      </p:sp>
      <p:sp>
        <p:nvSpPr>
          <p:cNvPr id="31" name="Rectangle 3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2" name="Rectangle 3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5607" name="Picture 5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125" y="850900"/>
            <a:ext cx="23241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5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826000" y="1874838"/>
            <a:ext cx="15684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3565525" y="925513"/>
            <a:ext cx="1973263" cy="869950"/>
            <a:chOff x="2355850" y="1863676"/>
            <a:chExt cx="1972800" cy="869996"/>
          </a:xfrm>
        </p:grpSpPr>
        <p:sp>
          <p:nvSpPr>
            <p:cNvPr id="25622" name="TextBox 60"/>
            <p:cNvSpPr txBox="1">
              <a:spLocks noChangeArrowheads="1"/>
            </p:cNvSpPr>
            <p:nvPr/>
          </p:nvSpPr>
          <p:spPr bwMode="auto">
            <a:xfrm>
              <a:off x="2355850" y="1863676"/>
              <a:ext cx="1972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What is he doing?</a:t>
              </a:r>
            </a:p>
          </p:txBody>
        </p:sp>
        <p:sp>
          <p:nvSpPr>
            <p:cNvPr id="62" name="Right Triangle 61"/>
            <p:cNvSpPr/>
            <p:nvPr/>
          </p:nvSpPr>
          <p:spPr>
            <a:xfrm flipH="1" flipV="1">
              <a:off x="3712845" y="2587614"/>
              <a:ext cx="146016" cy="146058"/>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2"/>
          <p:cNvGrpSpPr/>
          <p:nvPr/>
        </p:nvGrpSpPr>
        <p:grpSpPr>
          <a:xfrm>
            <a:off x="2879197" y="3109448"/>
            <a:ext cx="2200096" cy="648000"/>
            <a:chOff x="2349680" y="2092325"/>
            <a:chExt cx="2200096" cy="648000"/>
          </a:xfrm>
          <a:solidFill>
            <a:srgbClr val="D0ECF3"/>
          </a:solidFill>
        </p:grpSpPr>
        <p:sp>
          <p:nvSpPr>
            <p:cNvPr id="70" name="TextBox 69"/>
            <p:cNvSpPr txBox="1"/>
            <p:nvPr/>
          </p:nvSpPr>
          <p:spPr>
            <a:xfrm>
              <a:off x="2349680" y="2092325"/>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1" name="Right Triangle 70"/>
            <p:cNvSpPr/>
            <p:nvPr/>
          </p:nvSpPr>
          <p:spPr>
            <a:xfrm rot="10800000" flipH="1">
              <a:off x="4403725" y="245872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0" name="TextBox 2"/>
          <p:cNvSpPr txBox="1">
            <a:spLocks noChangeArrowheads="1"/>
          </p:cNvSpPr>
          <p:nvPr/>
        </p:nvSpPr>
        <p:spPr bwMode="auto">
          <a:xfrm>
            <a:off x="2990850" y="3263900"/>
            <a:ext cx="1757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He’s playing tennis</a:t>
            </a:r>
          </a:p>
        </p:txBody>
      </p:sp>
      <p:grpSp>
        <p:nvGrpSpPr>
          <p:cNvPr id="4" name="Group 3"/>
          <p:cNvGrpSpPr/>
          <p:nvPr/>
        </p:nvGrpSpPr>
        <p:grpSpPr>
          <a:xfrm flipH="1">
            <a:off x="5916757" y="925996"/>
            <a:ext cx="1972800" cy="870754"/>
            <a:chOff x="2383300" y="1861330"/>
            <a:chExt cx="1972800" cy="870754"/>
          </a:xfrm>
          <a:solidFill>
            <a:srgbClr val="D0ECF3"/>
          </a:solidFill>
        </p:grpSpPr>
        <p:sp>
          <p:nvSpPr>
            <p:cNvPr id="64" name="TextBox 63"/>
            <p:cNvSpPr txBox="1"/>
            <p:nvPr/>
          </p:nvSpPr>
          <p:spPr>
            <a:xfrm>
              <a:off x="2383300" y="1861330"/>
              <a:ext cx="1972800" cy="648000"/>
            </a:xfrm>
            <a:prstGeom prst="rect">
              <a:avLst/>
            </a:prstGeom>
            <a:solidFill>
              <a:srgbClr val="F9B1BA"/>
            </a:solidFill>
            <a:ln w="161925" cap="rnd">
              <a:solidFill>
                <a:srgbClr val="F9B1BA"/>
              </a:solidFill>
            </a:ln>
            <a:effectLst/>
          </p:spPr>
          <p:txBody>
            <a:bodyPr lIns="0" tIns="0" rIns="0" bIns="0" anchor="ctr" anchorCtr="1"/>
            <a:lstStyle/>
            <a:p>
              <a:pPr eaLnBrk="1" hangingPunct="1">
                <a:defRPr/>
              </a:pPr>
              <a:r>
                <a:rPr lang="en-GB" sz="1600" dirty="0">
                  <a:latin typeface="Arial" pitchFamily="34" charset="0"/>
                  <a:ea typeface="ＭＳ Ｐゴシック" charset="0"/>
                  <a:cs typeface="Arial" panose="020B0604020202020204" pitchFamily="34" charset="0"/>
                </a:rPr>
                <a:t>Is he happy</a:t>
              </a:r>
              <a:r>
                <a:rPr lang="en-US" sz="1600" dirty="0">
                  <a:latin typeface="Arial" pitchFamily="34" charset="0"/>
                  <a:ea typeface="ＭＳ Ｐゴシック" charset="0"/>
                  <a:cs typeface="Arial" panose="020B0604020202020204" pitchFamily="34" charset="0"/>
                </a:rPr>
                <a:t>?</a:t>
              </a:r>
            </a:p>
          </p:txBody>
        </p:sp>
        <p:sp>
          <p:nvSpPr>
            <p:cNvPr id="65" name="Right Triangle 64"/>
            <p:cNvSpPr/>
            <p:nvPr/>
          </p:nvSpPr>
          <p:spPr>
            <a:xfrm flipH="1" flipV="1">
              <a:off x="4038599" y="258603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5" name="Group 4"/>
          <p:cNvGrpSpPr/>
          <p:nvPr/>
        </p:nvGrpSpPr>
        <p:grpSpPr>
          <a:xfrm>
            <a:off x="6145045" y="3109448"/>
            <a:ext cx="2190288" cy="648000"/>
            <a:chOff x="2938463" y="3014663"/>
            <a:chExt cx="2190288" cy="648000"/>
          </a:xfrm>
          <a:solidFill>
            <a:srgbClr val="D0ECF3"/>
          </a:solidFill>
        </p:grpSpPr>
        <p:sp>
          <p:nvSpPr>
            <p:cNvPr id="73" name="TextBox 72"/>
            <p:cNvSpPr txBox="1"/>
            <p:nvPr/>
          </p:nvSpPr>
          <p:spPr>
            <a:xfrm flipH="1">
              <a:off x="3155951" y="301466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4" name="Right Triangle 73"/>
            <p:cNvSpPr/>
            <p:nvPr/>
          </p:nvSpPr>
          <p:spPr>
            <a:xfrm rot="10800000">
              <a:off x="2938463" y="3333564"/>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29" name="TextBox 4"/>
          <p:cNvSpPr txBox="1">
            <a:spLocks noChangeArrowheads="1"/>
          </p:cNvSpPr>
          <p:nvPr/>
        </p:nvSpPr>
        <p:spPr bwMode="auto">
          <a:xfrm>
            <a:off x="6807200" y="3263900"/>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Yes, he is</a:t>
            </a:r>
          </a:p>
        </p:txBody>
      </p:sp>
      <p:grpSp>
        <p:nvGrpSpPr>
          <p:cNvPr id="7" name="Group 5"/>
          <p:cNvGrpSpPr>
            <a:grpSpLocks/>
          </p:cNvGrpSpPr>
          <p:nvPr/>
        </p:nvGrpSpPr>
        <p:grpSpPr bwMode="auto">
          <a:xfrm>
            <a:off x="6499225" y="2008188"/>
            <a:ext cx="2195513" cy="647700"/>
            <a:chOff x="3083703" y="2750820"/>
            <a:chExt cx="2194595" cy="648000"/>
          </a:xfrm>
        </p:grpSpPr>
        <p:sp>
          <p:nvSpPr>
            <p:cNvPr id="25620" name="TextBox 66"/>
            <p:cNvSpPr txBox="1">
              <a:spLocks noChangeArrowheads="1"/>
            </p:cNvSpPr>
            <p:nvPr/>
          </p:nvSpPr>
          <p:spPr bwMode="auto">
            <a:xfrm flipH="1">
              <a:off x="3305913" y="2750820"/>
              <a:ext cx="1972385"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GB" altLang="en-US" sz="1600">
                  <a:latin typeface="Arial" charset="0"/>
                </a:rPr>
                <a:t>Why</a:t>
              </a:r>
              <a:r>
                <a:rPr lang="en-US" altLang="en-US" sz="1600">
                  <a:latin typeface="Arial" charset="0"/>
                </a:rPr>
                <a:t>?</a:t>
              </a:r>
            </a:p>
          </p:txBody>
        </p:sp>
        <p:sp>
          <p:nvSpPr>
            <p:cNvPr id="68" name="Right Triangle 67"/>
            <p:cNvSpPr/>
            <p:nvPr/>
          </p:nvSpPr>
          <p:spPr>
            <a:xfrm rot="16200000">
              <a:off x="3083639" y="3014531"/>
              <a:ext cx="146118" cy="145989"/>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8" name="Group 6"/>
          <p:cNvGrpSpPr>
            <a:grpSpLocks/>
          </p:cNvGrpSpPr>
          <p:nvPr/>
        </p:nvGrpSpPr>
        <p:grpSpPr bwMode="auto">
          <a:xfrm>
            <a:off x="4043363" y="3830638"/>
            <a:ext cx="3132137" cy="869950"/>
            <a:chOff x="805051" y="2071369"/>
            <a:chExt cx="3131887" cy="868981"/>
          </a:xfrm>
        </p:grpSpPr>
        <p:sp>
          <p:nvSpPr>
            <p:cNvPr id="76" name="TextBox 75"/>
            <p:cNvSpPr txBox="1"/>
            <p:nvPr/>
          </p:nvSpPr>
          <p:spPr>
            <a:xfrm>
              <a:off x="805051" y="2291785"/>
              <a:ext cx="3131887" cy="648565"/>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77" name="Right Triangle 76"/>
            <p:cNvSpPr/>
            <p:nvPr/>
          </p:nvSpPr>
          <p:spPr>
            <a:xfrm rot="10800000" flipH="1" flipV="1">
              <a:off x="2379725" y="2071369"/>
              <a:ext cx="146038" cy="1458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28" name="TextBox 6"/>
          <p:cNvSpPr txBox="1">
            <a:spLocks noChangeArrowheads="1"/>
          </p:cNvSpPr>
          <p:nvPr/>
        </p:nvSpPr>
        <p:spPr bwMode="auto">
          <a:xfrm>
            <a:off x="4057650" y="4206875"/>
            <a:ext cx="3100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GB" altLang="en-US" sz="1600">
                <a:solidFill>
                  <a:srgbClr val="003359"/>
                </a:solidFill>
                <a:latin typeface="Arial" charset="0"/>
              </a:rPr>
              <a:t>Because he likes playing tennis</a:t>
            </a:r>
            <a:r>
              <a:rPr lang="en-US" altLang="en-US" sz="1600">
                <a:solidFill>
                  <a:srgbClr val="003359"/>
                </a:solidFill>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9"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62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6628"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Context Creation</a:t>
            </a:r>
            <a:endParaRPr lang="en-GB" altLang="en-US" sz="1400">
              <a:solidFill>
                <a:schemeClr val="bg1"/>
              </a:solidFill>
              <a:latin typeface="Arial" charset="0"/>
            </a:endParaRPr>
          </a:p>
        </p:txBody>
      </p:sp>
      <p:sp>
        <p:nvSpPr>
          <p:cNvPr id="32" name="Rectangle 3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3" name="Rectangle 3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6631" name="Picture 3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950" y="850900"/>
            <a:ext cx="2327275"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5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826000" y="1874838"/>
            <a:ext cx="15684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Group 30"/>
          <p:cNvGrpSpPr>
            <a:grpSpLocks/>
          </p:cNvGrpSpPr>
          <p:nvPr/>
        </p:nvGrpSpPr>
        <p:grpSpPr bwMode="auto">
          <a:xfrm>
            <a:off x="3565525" y="925513"/>
            <a:ext cx="1973263" cy="869950"/>
            <a:chOff x="2355850" y="1863676"/>
            <a:chExt cx="1972800" cy="869996"/>
          </a:xfrm>
        </p:grpSpPr>
        <p:sp>
          <p:nvSpPr>
            <p:cNvPr id="26646" name="TextBox 60"/>
            <p:cNvSpPr txBox="1">
              <a:spLocks noChangeArrowheads="1"/>
            </p:cNvSpPr>
            <p:nvPr/>
          </p:nvSpPr>
          <p:spPr bwMode="auto">
            <a:xfrm>
              <a:off x="2355850" y="1863676"/>
              <a:ext cx="1972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What is she doing?</a:t>
              </a:r>
            </a:p>
          </p:txBody>
        </p:sp>
        <p:sp>
          <p:nvSpPr>
            <p:cNvPr id="35" name="Right Triangle 34"/>
            <p:cNvSpPr/>
            <p:nvPr/>
          </p:nvSpPr>
          <p:spPr>
            <a:xfrm flipH="1" flipV="1">
              <a:off x="3712845" y="2587614"/>
              <a:ext cx="146016" cy="146058"/>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6" name="Group 35"/>
          <p:cNvGrpSpPr/>
          <p:nvPr/>
        </p:nvGrpSpPr>
        <p:grpSpPr>
          <a:xfrm>
            <a:off x="2883007" y="3109448"/>
            <a:ext cx="2200096" cy="648000"/>
            <a:chOff x="2349680" y="2092325"/>
            <a:chExt cx="2200096" cy="648000"/>
          </a:xfrm>
          <a:solidFill>
            <a:srgbClr val="D0ECF3"/>
          </a:solidFill>
        </p:grpSpPr>
        <p:sp>
          <p:nvSpPr>
            <p:cNvPr id="38" name="TextBox 37"/>
            <p:cNvSpPr txBox="1"/>
            <p:nvPr/>
          </p:nvSpPr>
          <p:spPr>
            <a:xfrm>
              <a:off x="2349680" y="2092325"/>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1" name="Right Triangle 40"/>
            <p:cNvSpPr/>
            <p:nvPr/>
          </p:nvSpPr>
          <p:spPr>
            <a:xfrm rot="10800000" flipH="1">
              <a:off x="4403725" y="245618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2" name="TextBox 2"/>
          <p:cNvSpPr txBox="1">
            <a:spLocks noChangeArrowheads="1"/>
          </p:cNvSpPr>
          <p:nvPr/>
        </p:nvSpPr>
        <p:spPr bwMode="auto">
          <a:xfrm>
            <a:off x="2882900" y="3263900"/>
            <a:ext cx="1979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She’s doing laundry</a:t>
            </a:r>
          </a:p>
        </p:txBody>
      </p:sp>
      <p:grpSp>
        <p:nvGrpSpPr>
          <p:cNvPr id="44" name="Group 43"/>
          <p:cNvGrpSpPr/>
          <p:nvPr/>
        </p:nvGrpSpPr>
        <p:grpSpPr>
          <a:xfrm flipH="1">
            <a:off x="5916757" y="925996"/>
            <a:ext cx="1972800" cy="870754"/>
            <a:chOff x="2383300" y="1861330"/>
            <a:chExt cx="1972800" cy="870754"/>
          </a:xfrm>
          <a:solidFill>
            <a:srgbClr val="D0ECF3"/>
          </a:solidFill>
        </p:grpSpPr>
        <p:sp>
          <p:nvSpPr>
            <p:cNvPr id="48" name="TextBox 47"/>
            <p:cNvSpPr txBox="1"/>
            <p:nvPr/>
          </p:nvSpPr>
          <p:spPr>
            <a:xfrm>
              <a:off x="2383300" y="1861330"/>
              <a:ext cx="1972800" cy="648000"/>
            </a:xfrm>
            <a:prstGeom prst="rect">
              <a:avLst/>
            </a:prstGeom>
            <a:solidFill>
              <a:srgbClr val="F9B1BA"/>
            </a:solidFill>
            <a:ln w="161925" cap="rnd">
              <a:solidFill>
                <a:srgbClr val="F9B1BA"/>
              </a:solidFill>
            </a:ln>
            <a:effectLst/>
          </p:spPr>
          <p:txBody>
            <a:bodyPr lIns="0" tIns="0" rIns="0" bIns="0" anchor="ctr" anchorCtr="1"/>
            <a:lstStyle/>
            <a:p>
              <a:pPr eaLnBrk="1" hangingPunct="1">
                <a:defRPr/>
              </a:pPr>
              <a:r>
                <a:rPr lang="en-GB" sz="1600" dirty="0">
                  <a:latin typeface="Arial" pitchFamily="34" charset="0"/>
                  <a:ea typeface="ＭＳ Ｐゴシック" charset="0"/>
                  <a:cs typeface="Arial" panose="020B0604020202020204" pitchFamily="34" charset="0"/>
                </a:rPr>
                <a:t>Is she happy</a:t>
              </a:r>
              <a:r>
                <a:rPr lang="en-US" sz="1600" dirty="0">
                  <a:latin typeface="Arial" pitchFamily="34" charset="0"/>
                  <a:ea typeface="ＭＳ Ｐゴシック" charset="0"/>
                  <a:cs typeface="Arial" panose="020B0604020202020204" pitchFamily="34" charset="0"/>
                </a:rPr>
                <a:t>?</a:t>
              </a:r>
            </a:p>
          </p:txBody>
        </p:sp>
        <p:sp>
          <p:nvSpPr>
            <p:cNvPr id="52" name="Right Triangle 51"/>
            <p:cNvSpPr/>
            <p:nvPr/>
          </p:nvSpPr>
          <p:spPr>
            <a:xfrm flipH="1" flipV="1">
              <a:off x="4038599" y="2586033"/>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56" name="Group 55"/>
          <p:cNvGrpSpPr/>
          <p:nvPr/>
        </p:nvGrpSpPr>
        <p:grpSpPr>
          <a:xfrm>
            <a:off x="6148890" y="3109448"/>
            <a:ext cx="2190288" cy="648000"/>
            <a:chOff x="2938463" y="3014663"/>
            <a:chExt cx="2190288" cy="648000"/>
          </a:xfrm>
          <a:solidFill>
            <a:srgbClr val="D0ECF3"/>
          </a:solidFill>
        </p:grpSpPr>
        <p:sp>
          <p:nvSpPr>
            <p:cNvPr id="57" name="TextBox 56"/>
            <p:cNvSpPr txBox="1"/>
            <p:nvPr/>
          </p:nvSpPr>
          <p:spPr>
            <a:xfrm flipH="1">
              <a:off x="3155951" y="301466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58" name="Right Triangle 57"/>
            <p:cNvSpPr/>
            <p:nvPr/>
          </p:nvSpPr>
          <p:spPr>
            <a:xfrm rot="10800000">
              <a:off x="2938463" y="3342454"/>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9" name="TextBox 4"/>
          <p:cNvSpPr txBox="1">
            <a:spLocks noChangeArrowheads="1"/>
          </p:cNvSpPr>
          <p:nvPr/>
        </p:nvSpPr>
        <p:spPr bwMode="auto">
          <a:xfrm>
            <a:off x="6481763" y="3263900"/>
            <a:ext cx="142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No, she’s not</a:t>
            </a:r>
          </a:p>
        </p:txBody>
      </p:sp>
      <p:grpSp>
        <p:nvGrpSpPr>
          <p:cNvPr id="60" name="Group 5"/>
          <p:cNvGrpSpPr>
            <a:grpSpLocks/>
          </p:cNvGrpSpPr>
          <p:nvPr/>
        </p:nvGrpSpPr>
        <p:grpSpPr bwMode="auto">
          <a:xfrm>
            <a:off x="6499225" y="2008188"/>
            <a:ext cx="2195513" cy="647700"/>
            <a:chOff x="3083703" y="2750820"/>
            <a:chExt cx="2194595" cy="648000"/>
          </a:xfrm>
        </p:grpSpPr>
        <p:sp>
          <p:nvSpPr>
            <p:cNvPr id="26644" name="TextBox 66"/>
            <p:cNvSpPr txBox="1">
              <a:spLocks noChangeArrowheads="1"/>
            </p:cNvSpPr>
            <p:nvPr/>
          </p:nvSpPr>
          <p:spPr bwMode="auto">
            <a:xfrm flipH="1">
              <a:off x="3305913" y="2750820"/>
              <a:ext cx="1972385"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GB" altLang="en-US" sz="1600">
                  <a:latin typeface="Arial" charset="0"/>
                </a:rPr>
                <a:t>Why</a:t>
              </a:r>
              <a:r>
                <a:rPr lang="en-US" altLang="en-US" sz="1600">
                  <a:latin typeface="Arial" charset="0"/>
                </a:rPr>
                <a:t>?</a:t>
              </a:r>
            </a:p>
          </p:txBody>
        </p:sp>
        <p:sp>
          <p:nvSpPr>
            <p:cNvPr id="62" name="Right Triangle 61"/>
            <p:cNvSpPr/>
            <p:nvPr/>
          </p:nvSpPr>
          <p:spPr>
            <a:xfrm rot="16200000">
              <a:off x="3083639" y="3014531"/>
              <a:ext cx="146118" cy="145989"/>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63" name="Group 6"/>
          <p:cNvGrpSpPr>
            <a:grpSpLocks/>
          </p:cNvGrpSpPr>
          <p:nvPr/>
        </p:nvGrpSpPr>
        <p:grpSpPr bwMode="auto">
          <a:xfrm>
            <a:off x="4043363" y="3830638"/>
            <a:ext cx="3132137" cy="869950"/>
            <a:chOff x="805051" y="2071369"/>
            <a:chExt cx="3131887" cy="868981"/>
          </a:xfrm>
        </p:grpSpPr>
        <p:sp>
          <p:nvSpPr>
            <p:cNvPr id="64" name="TextBox 63"/>
            <p:cNvSpPr txBox="1"/>
            <p:nvPr/>
          </p:nvSpPr>
          <p:spPr>
            <a:xfrm>
              <a:off x="805051" y="2291785"/>
              <a:ext cx="3131887" cy="648565"/>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p>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65" name="Right Triangle 64"/>
            <p:cNvSpPr/>
            <p:nvPr/>
          </p:nvSpPr>
          <p:spPr>
            <a:xfrm rot="10800000" flipH="1" flipV="1">
              <a:off x="2379725" y="2071369"/>
              <a:ext cx="146038" cy="1458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66" name="TextBox 6"/>
          <p:cNvSpPr txBox="1">
            <a:spLocks noChangeArrowheads="1"/>
          </p:cNvSpPr>
          <p:nvPr/>
        </p:nvSpPr>
        <p:spPr bwMode="auto">
          <a:xfrm>
            <a:off x="4402138" y="4086225"/>
            <a:ext cx="2451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GB" altLang="en-US" sz="1600">
                <a:solidFill>
                  <a:srgbClr val="003359"/>
                </a:solidFill>
                <a:latin typeface="Arial" charset="0"/>
              </a:rPr>
              <a:t>Because </a:t>
            </a:r>
            <a:r>
              <a:rPr lang="en-US" altLang="en-US" sz="1600">
                <a:solidFill>
                  <a:srgbClr val="003359"/>
                </a:solidFill>
                <a:latin typeface="Arial" charset="0"/>
              </a:rPr>
              <a:t>she doesn’t like</a:t>
            </a:r>
          </a:p>
          <a:p>
            <a:pPr algn="ctr" eaLnBrk="1" hangingPunct="1"/>
            <a:r>
              <a:rPr lang="en-US" altLang="en-US" sz="1600">
                <a:solidFill>
                  <a:srgbClr val="003359"/>
                </a:solidFill>
                <a:latin typeface="Arial" charset="0"/>
              </a:rPr>
              <a:t>doing laundry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9"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765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7652"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Concept Check</a:t>
            </a:r>
            <a:endParaRPr lang="en-GB" altLang="en-US" sz="1400">
              <a:solidFill>
                <a:schemeClr val="bg1"/>
              </a:solidFill>
              <a:latin typeface="Arial" charset="0"/>
            </a:endParaRPr>
          </a:p>
        </p:txBody>
      </p:sp>
      <p:sp>
        <p:nvSpPr>
          <p:cNvPr id="22" name="Rectangle 2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 name="Rectangle 2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 name="TextBox 42"/>
          <p:cNvSpPr txBox="1">
            <a:spLocks noChangeArrowheads="1"/>
          </p:cNvSpPr>
          <p:nvPr/>
        </p:nvSpPr>
        <p:spPr bwMode="auto">
          <a:xfrm>
            <a:off x="3905250" y="852488"/>
            <a:ext cx="1335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latin typeface="Arial" charset="0"/>
              </a:rPr>
              <a:t>like/laundry?</a:t>
            </a:r>
          </a:p>
        </p:txBody>
      </p:sp>
      <p:grpSp>
        <p:nvGrpSpPr>
          <p:cNvPr id="3" name="Group 33"/>
          <p:cNvGrpSpPr>
            <a:grpSpLocks/>
          </p:cNvGrpSpPr>
          <p:nvPr/>
        </p:nvGrpSpPr>
        <p:grpSpPr bwMode="auto">
          <a:xfrm>
            <a:off x="428625" y="917575"/>
            <a:ext cx="2674938" cy="869950"/>
            <a:chOff x="2331301" y="1929607"/>
            <a:chExt cx="2674534" cy="870268"/>
          </a:xfrm>
        </p:grpSpPr>
        <p:sp>
          <p:nvSpPr>
            <p:cNvPr id="35" name="TextBox 34"/>
            <p:cNvSpPr txBox="1"/>
            <p:nvPr/>
          </p:nvSpPr>
          <p:spPr>
            <a:xfrm>
              <a:off x="2331301" y="1929607"/>
              <a:ext cx="2674534" cy="647937"/>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Yes, </a:t>
              </a: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6" name="Right Triangle 35"/>
            <p:cNvSpPr/>
            <p:nvPr/>
          </p:nvSpPr>
          <p:spPr>
            <a:xfrm flipH="1" flipV="1">
              <a:off x="3177311" y="2653772"/>
              <a:ext cx="146028" cy="146103"/>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 name="Group 36"/>
          <p:cNvGrpSpPr/>
          <p:nvPr/>
        </p:nvGrpSpPr>
        <p:grpSpPr>
          <a:xfrm flipH="1">
            <a:off x="2629288" y="2385047"/>
            <a:ext cx="2894390" cy="648000"/>
            <a:chOff x="1719416" y="1930402"/>
            <a:chExt cx="2894390" cy="648000"/>
          </a:xfrm>
          <a:solidFill>
            <a:srgbClr val="D0ECF3"/>
          </a:solidFill>
        </p:grpSpPr>
        <p:sp>
          <p:nvSpPr>
            <p:cNvPr id="38" name="TextBox 37"/>
            <p:cNvSpPr txBox="1"/>
            <p:nvPr/>
          </p:nvSpPr>
          <p:spPr>
            <a:xfrm>
              <a:off x="1719416" y="1930402"/>
              <a:ext cx="2674800" cy="648000"/>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No, </a:t>
              </a: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a:t>
              </a:r>
            </a:p>
          </p:txBody>
        </p:sp>
        <p:sp>
          <p:nvSpPr>
            <p:cNvPr id="39" name="Right Triangle 38"/>
            <p:cNvSpPr/>
            <p:nvPr/>
          </p:nvSpPr>
          <p:spPr>
            <a:xfrm rot="16200000" flipH="1" flipV="1">
              <a:off x="4467755" y="2202204"/>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pic>
        <p:nvPicPr>
          <p:cNvPr id="27658" name="Picture 3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02363" y="850900"/>
            <a:ext cx="2573337"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5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81075" y="1874838"/>
            <a:ext cx="15684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a:grpSpLocks/>
          </p:cNvGrpSpPr>
          <p:nvPr/>
        </p:nvGrpSpPr>
        <p:grpSpPr bwMode="auto">
          <a:xfrm>
            <a:off x="428625" y="3830638"/>
            <a:ext cx="2674938" cy="869950"/>
            <a:chOff x="428510" y="3830795"/>
            <a:chExt cx="2674800" cy="869952"/>
          </a:xfrm>
        </p:grpSpPr>
        <p:grpSp>
          <p:nvGrpSpPr>
            <p:cNvPr id="27663" name="Group 6"/>
            <p:cNvGrpSpPr>
              <a:grpSpLocks/>
            </p:cNvGrpSpPr>
            <p:nvPr/>
          </p:nvGrpSpPr>
          <p:grpSpPr bwMode="auto">
            <a:xfrm>
              <a:off x="428510" y="3830795"/>
              <a:ext cx="2674800" cy="869952"/>
              <a:chOff x="805051" y="2071369"/>
              <a:chExt cx="2674709" cy="868981"/>
            </a:xfrm>
          </p:grpSpPr>
          <p:sp>
            <p:nvSpPr>
              <p:cNvPr id="32" name="TextBox 31"/>
              <p:cNvSpPr txBox="1"/>
              <p:nvPr/>
            </p:nvSpPr>
            <p:spPr>
              <a:xfrm>
                <a:off x="805051" y="2291785"/>
                <a:ext cx="2674709" cy="648565"/>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33" name="Right Triangle 32"/>
              <p:cNvSpPr/>
              <p:nvPr/>
            </p:nvSpPr>
            <p:spPr>
              <a:xfrm rot="10800000" flipH="1" flipV="1">
                <a:off x="2170184" y="2071369"/>
                <a:ext cx="146037" cy="1458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27664" name="TextBox 4"/>
            <p:cNvSpPr txBox="1">
              <a:spLocks noChangeArrowheads="1"/>
            </p:cNvSpPr>
            <p:nvPr/>
          </p:nvSpPr>
          <p:spPr bwMode="auto">
            <a:xfrm>
              <a:off x="466516" y="4206825"/>
              <a:ext cx="25987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IN" altLang="en-US" sz="1600">
                  <a:solidFill>
                    <a:srgbClr val="003359"/>
                  </a:solidFill>
                  <a:latin typeface="Arial" charset="0"/>
                </a:rPr>
                <a:t>Do you like doing laundry?</a:t>
              </a:r>
            </a:p>
          </p:txBody>
        </p:sp>
      </p:grpSp>
      <p:sp>
        <p:nvSpPr>
          <p:cNvPr id="40" name="TextBox 33"/>
          <p:cNvSpPr txBox="1">
            <a:spLocks noChangeArrowheads="1"/>
          </p:cNvSpPr>
          <p:nvPr/>
        </p:nvSpPr>
        <p:spPr bwMode="auto">
          <a:xfrm>
            <a:off x="1104900" y="1117600"/>
            <a:ext cx="1709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like doing laundry</a:t>
            </a:r>
          </a:p>
        </p:txBody>
      </p:sp>
      <p:sp>
        <p:nvSpPr>
          <p:cNvPr id="41" name="TextBox 36"/>
          <p:cNvSpPr txBox="1">
            <a:spLocks noChangeArrowheads="1"/>
          </p:cNvSpPr>
          <p:nvPr/>
        </p:nvSpPr>
        <p:spPr bwMode="auto">
          <a:xfrm>
            <a:off x="3187700" y="2581275"/>
            <a:ext cx="23066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don’t like doing laundry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867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8676"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Practice</a:t>
            </a:r>
            <a:endParaRPr lang="en-GB" altLang="en-US" sz="1400">
              <a:solidFill>
                <a:schemeClr val="bg1"/>
              </a:solidFill>
              <a:latin typeface="Arial" charset="0"/>
            </a:endParaRPr>
          </a:p>
        </p:txBody>
      </p:sp>
      <p:sp>
        <p:nvSpPr>
          <p:cNvPr id="36" name="Rectangle 35"/>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7" name="Rectangle 36"/>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28679" name="Group 17"/>
          <p:cNvGrpSpPr>
            <a:grpSpLocks/>
          </p:cNvGrpSpPr>
          <p:nvPr/>
        </p:nvGrpSpPr>
        <p:grpSpPr bwMode="auto">
          <a:xfrm>
            <a:off x="354013" y="849313"/>
            <a:ext cx="2711450" cy="1895475"/>
            <a:chOff x="354575" y="849891"/>
            <a:chExt cx="2710800" cy="1894897"/>
          </a:xfrm>
        </p:grpSpPr>
        <p:pic>
          <p:nvPicPr>
            <p:cNvPr id="28707" name="Picture 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575" y="849891"/>
              <a:ext cx="2710800" cy="174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8" name="Group 1"/>
            <p:cNvGrpSpPr>
              <a:grpSpLocks/>
            </p:cNvGrpSpPr>
            <p:nvPr/>
          </p:nvGrpSpPr>
          <p:grpSpPr bwMode="auto">
            <a:xfrm>
              <a:off x="354575" y="2439988"/>
              <a:ext cx="2710800" cy="304800"/>
              <a:chOff x="828673" y="2504451"/>
              <a:chExt cx="2705101" cy="304800"/>
            </a:xfrm>
          </p:grpSpPr>
          <p:pic>
            <p:nvPicPr>
              <p:cNvPr id="28709" name="Picture 1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3" y="2504451"/>
                <a:ext cx="27051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0" name="TextBox 31"/>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A</a:t>
                </a:r>
              </a:p>
            </p:txBody>
          </p:sp>
        </p:grpSp>
      </p:grpSp>
      <p:grpSp>
        <p:nvGrpSpPr>
          <p:cNvPr id="28680" name="Group 10"/>
          <p:cNvGrpSpPr>
            <a:grpSpLocks/>
          </p:cNvGrpSpPr>
          <p:nvPr/>
        </p:nvGrpSpPr>
        <p:grpSpPr bwMode="auto">
          <a:xfrm>
            <a:off x="3209925" y="850900"/>
            <a:ext cx="2709863" cy="1895475"/>
            <a:chOff x="3209481" y="849892"/>
            <a:chExt cx="2710800" cy="1894896"/>
          </a:xfrm>
        </p:grpSpPr>
        <p:pic>
          <p:nvPicPr>
            <p:cNvPr id="28703"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09481" y="849892"/>
              <a:ext cx="2710800" cy="179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4" name="Group 2"/>
            <p:cNvGrpSpPr>
              <a:grpSpLocks/>
            </p:cNvGrpSpPr>
            <p:nvPr/>
          </p:nvGrpSpPr>
          <p:grpSpPr bwMode="auto">
            <a:xfrm>
              <a:off x="3209481" y="2439988"/>
              <a:ext cx="2710800" cy="304800"/>
              <a:chOff x="828674" y="2504451"/>
              <a:chExt cx="2717800" cy="304800"/>
            </a:xfrm>
          </p:grpSpPr>
          <p:pic>
            <p:nvPicPr>
              <p:cNvPr id="28705" name="Picture 4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6" name="TextBox 50"/>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B</a:t>
                </a:r>
              </a:p>
            </p:txBody>
          </p:sp>
        </p:grpSp>
      </p:grpSp>
      <p:grpSp>
        <p:nvGrpSpPr>
          <p:cNvPr id="28681" name="Group 16"/>
          <p:cNvGrpSpPr>
            <a:grpSpLocks/>
          </p:cNvGrpSpPr>
          <p:nvPr/>
        </p:nvGrpSpPr>
        <p:grpSpPr bwMode="auto">
          <a:xfrm>
            <a:off x="6058786" y="852488"/>
            <a:ext cx="2715769" cy="1892886"/>
            <a:chOff x="6059485" y="852508"/>
            <a:chExt cx="2715069" cy="1892866"/>
          </a:xfrm>
        </p:grpSpPr>
        <p:pic>
          <p:nvPicPr>
            <p:cNvPr id="28699"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59485" y="852508"/>
              <a:ext cx="2709865" cy="181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0" name="Group 3"/>
            <p:cNvGrpSpPr>
              <a:grpSpLocks/>
            </p:cNvGrpSpPr>
            <p:nvPr/>
          </p:nvGrpSpPr>
          <p:grpSpPr bwMode="auto">
            <a:xfrm>
              <a:off x="6059486" y="2439988"/>
              <a:ext cx="2715068" cy="305386"/>
              <a:chOff x="825497" y="2504451"/>
              <a:chExt cx="2734155" cy="305386"/>
            </a:xfrm>
          </p:grpSpPr>
          <p:pic>
            <p:nvPicPr>
              <p:cNvPr id="28701"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5497" y="2504451"/>
                <a:ext cx="2734155" cy="30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2" name="TextBox 40"/>
              <p:cNvSpPr txBox="1">
                <a:spLocks noChangeArrowheads="1"/>
              </p:cNvSpPr>
              <p:nvPr/>
            </p:nvSpPr>
            <p:spPr bwMode="auto">
              <a:xfrm>
                <a:off x="871272"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C</a:t>
                </a:r>
              </a:p>
            </p:txBody>
          </p:sp>
        </p:grpSp>
      </p:grpSp>
      <p:grpSp>
        <p:nvGrpSpPr>
          <p:cNvPr id="28682" name="Group 12"/>
          <p:cNvGrpSpPr>
            <a:grpSpLocks/>
          </p:cNvGrpSpPr>
          <p:nvPr/>
        </p:nvGrpSpPr>
        <p:grpSpPr bwMode="auto">
          <a:xfrm>
            <a:off x="358775" y="2889250"/>
            <a:ext cx="2711450" cy="1892300"/>
            <a:chOff x="358774" y="2889250"/>
            <a:chExt cx="2710800" cy="1892300"/>
          </a:xfrm>
        </p:grpSpPr>
        <p:pic>
          <p:nvPicPr>
            <p:cNvPr id="28695" name="Picture 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8774" y="2889250"/>
              <a:ext cx="2710800" cy="180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6" name="Group 4"/>
            <p:cNvGrpSpPr>
              <a:grpSpLocks/>
            </p:cNvGrpSpPr>
            <p:nvPr/>
          </p:nvGrpSpPr>
          <p:grpSpPr bwMode="auto">
            <a:xfrm>
              <a:off x="358774" y="4476750"/>
              <a:ext cx="2710800" cy="304800"/>
              <a:chOff x="375180" y="4477620"/>
              <a:chExt cx="2708275" cy="304800"/>
            </a:xfrm>
          </p:grpSpPr>
          <p:pic>
            <p:nvPicPr>
              <p:cNvPr id="28697" name="Picture 5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75180" y="4477620"/>
                <a:ext cx="2708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8" name="TextBox 55"/>
              <p:cNvSpPr txBox="1">
                <a:spLocks noChangeArrowheads="1"/>
              </p:cNvSpPr>
              <p:nvPr/>
            </p:nvSpPr>
            <p:spPr bwMode="auto">
              <a:xfrm>
                <a:off x="410634" y="4553820"/>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D</a:t>
                </a:r>
              </a:p>
            </p:txBody>
          </p:sp>
        </p:grpSp>
      </p:grpSp>
      <p:grpSp>
        <p:nvGrpSpPr>
          <p:cNvPr id="28683" name="Group 14"/>
          <p:cNvGrpSpPr>
            <a:grpSpLocks/>
          </p:cNvGrpSpPr>
          <p:nvPr/>
        </p:nvGrpSpPr>
        <p:grpSpPr bwMode="auto">
          <a:xfrm>
            <a:off x="3208338" y="2889250"/>
            <a:ext cx="2711450" cy="1892300"/>
            <a:chOff x="3208338" y="2889250"/>
            <a:chExt cx="2711945" cy="1892300"/>
          </a:xfrm>
        </p:grpSpPr>
        <p:pic>
          <p:nvPicPr>
            <p:cNvPr id="35" name="Picture 3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3208338" y="2889250"/>
              <a:ext cx="2711945" cy="1816100"/>
            </a:xfrm>
            <a:prstGeom prst="rect">
              <a:avLst/>
            </a:prstGeom>
            <a:solidFill>
              <a:schemeClr val="bg2">
                <a:lumMod val="85000"/>
              </a:schemeClr>
            </a:solidFill>
          </p:spPr>
        </p:pic>
        <p:grpSp>
          <p:nvGrpSpPr>
            <p:cNvPr id="28692" name="Group 5"/>
            <p:cNvGrpSpPr>
              <a:grpSpLocks/>
            </p:cNvGrpSpPr>
            <p:nvPr/>
          </p:nvGrpSpPr>
          <p:grpSpPr bwMode="auto">
            <a:xfrm>
              <a:off x="3208338" y="4476750"/>
              <a:ext cx="2710800" cy="304800"/>
              <a:chOff x="828674" y="2504451"/>
              <a:chExt cx="2717800" cy="304800"/>
            </a:xfrm>
          </p:grpSpPr>
          <p:pic>
            <p:nvPicPr>
              <p:cNvPr id="28693" name="Picture 5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4" name="TextBox 60"/>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E</a:t>
                </a:r>
              </a:p>
            </p:txBody>
          </p:sp>
        </p:grpSp>
      </p:grpSp>
      <p:grpSp>
        <p:nvGrpSpPr>
          <p:cNvPr id="28684" name="Group 13"/>
          <p:cNvGrpSpPr>
            <a:grpSpLocks/>
          </p:cNvGrpSpPr>
          <p:nvPr/>
        </p:nvGrpSpPr>
        <p:grpSpPr bwMode="auto">
          <a:xfrm>
            <a:off x="6059488" y="2889250"/>
            <a:ext cx="2711450" cy="1892300"/>
            <a:chOff x="6059488" y="2889250"/>
            <a:chExt cx="2710800" cy="1892300"/>
          </a:xfrm>
        </p:grpSpPr>
        <p:pic>
          <p:nvPicPr>
            <p:cNvPr id="28687" name="Picture 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59488" y="2889250"/>
              <a:ext cx="2710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8" name="Group 6"/>
            <p:cNvGrpSpPr>
              <a:grpSpLocks/>
            </p:cNvGrpSpPr>
            <p:nvPr/>
          </p:nvGrpSpPr>
          <p:grpSpPr bwMode="auto">
            <a:xfrm>
              <a:off x="6059488" y="4476750"/>
              <a:ext cx="2709862" cy="304800"/>
              <a:chOff x="825499" y="2504451"/>
              <a:chExt cx="2728912" cy="304800"/>
            </a:xfrm>
          </p:grpSpPr>
          <p:pic>
            <p:nvPicPr>
              <p:cNvPr id="28689" name="Picture 4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5499" y="2504451"/>
                <a:ext cx="2728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Box 53"/>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F</a:t>
                </a:r>
              </a:p>
            </p:txBody>
          </p:sp>
        </p:grpSp>
      </p:grpSp>
      <p:sp>
        <p:nvSpPr>
          <p:cNvPr id="28685" name="TextBox 2"/>
          <p:cNvSpPr txBox="1">
            <a:spLocks noChangeArrowheads="1"/>
          </p:cNvSpPr>
          <p:nvPr/>
        </p:nvSpPr>
        <p:spPr bwMode="auto">
          <a:xfrm>
            <a:off x="2674938" y="519113"/>
            <a:ext cx="92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003359"/>
                </a:solidFill>
                <a:latin typeface="Arial" charset="0"/>
              </a:rPr>
              <a:t>Do/like?</a:t>
            </a:r>
            <a:endParaRPr lang="en-IN" altLang="en-US" sz="1600">
              <a:solidFill>
                <a:srgbClr val="003359"/>
              </a:solidFill>
            </a:endParaRPr>
          </a:p>
        </p:txBody>
      </p:sp>
      <p:sp>
        <p:nvSpPr>
          <p:cNvPr id="28686" name="TextBox 3"/>
          <p:cNvSpPr txBox="1">
            <a:spLocks noChangeArrowheads="1"/>
          </p:cNvSpPr>
          <p:nvPr/>
        </p:nvSpPr>
        <p:spPr bwMode="auto">
          <a:xfrm>
            <a:off x="5033963" y="519113"/>
            <a:ext cx="1911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IN" altLang="en-US" sz="1600">
                <a:solidFill>
                  <a:srgbClr val="003359"/>
                </a:solidFill>
                <a:latin typeface="Arial" charset="0"/>
              </a:rPr>
              <a:t>Like     love     hate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969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29700"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Practice</a:t>
            </a:r>
            <a:endParaRPr lang="en-GB" altLang="en-US" sz="1400">
              <a:solidFill>
                <a:schemeClr val="bg1"/>
              </a:solidFill>
              <a:latin typeface="Arial" charset="0"/>
            </a:endParaRPr>
          </a:p>
        </p:txBody>
      </p:sp>
      <p:sp>
        <p:nvSpPr>
          <p:cNvPr id="34" name="Rectangle 33"/>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8" name="Rectangle 37"/>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29703" name="Group 7"/>
          <p:cNvGrpSpPr>
            <a:grpSpLocks/>
          </p:cNvGrpSpPr>
          <p:nvPr/>
        </p:nvGrpSpPr>
        <p:grpSpPr bwMode="auto">
          <a:xfrm>
            <a:off x="358775" y="849313"/>
            <a:ext cx="2711450" cy="1893887"/>
            <a:chOff x="359434" y="849313"/>
            <a:chExt cx="2710800" cy="1893887"/>
          </a:xfrm>
        </p:grpSpPr>
        <p:pic>
          <p:nvPicPr>
            <p:cNvPr id="29731"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9434" y="849313"/>
              <a:ext cx="2710800" cy="170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32" name="Group 1"/>
            <p:cNvGrpSpPr>
              <a:grpSpLocks/>
            </p:cNvGrpSpPr>
            <p:nvPr/>
          </p:nvGrpSpPr>
          <p:grpSpPr bwMode="auto">
            <a:xfrm>
              <a:off x="359434" y="2438400"/>
              <a:ext cx="2710800" cy="304800"/>
              <a:chOff x="828674" y="2504451"/>
              <a:chExt cx="2717800" cy="304800"/>
            </a:xfrm>
          </p:grpSpPr>
          <p:pic>
            <p:nvPicPr>
              <p:cNvPr id="29733" name="Picture 7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TextBox 73"/>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A</a:t>
                </a:r>
              </a:p>
            </p:txBody>
          </p:sp>
        </p:grpSp>
      </p:grpSp>
      <p:grpSp>
        <p:nvGrpSpPr>
          <p:cNvPr id="29704" name="Group 2"/>
          <p:cNvGrpSpPr>
            <a:grpSpLocks/>
          </p:cNvGrpSpPr>
          <p:nvPr/>
        </p:nvGrpSpPr>
        <p:grpSpPr bwMode="auto">
          <a:xfrm>
            <a:off x="3209925" y="849313"/>
            <a:ext cx="2711450" cy="1893887"/>
            <a:chOff x="3201988" y="849313"/>
            <a:chExt cx="2710800" cy="1893887"/>
          </a:xfrm>
        </p:grpSpPr>
        <p:pic>
          <p:nvPicPr>
            <p:cNvPr id="29727"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01988" y="849313"/>
              <a:ext cx="2710800" cy="180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8" name="Group 2"/>
            <p:cNvGrpSpPr>
              <a:grpSpLocks/>
            </p:cNvGrpSpPr>
            <p:nvPr/>
          </p:nvGrpSpPr>
          <p:grpSpPr bwMode="auto">
            <a:xfrm>
              <a:off x="3201988" y="2438400"/>
              <a:ext cx="2710800" cy="304800"/>
              <a:chOff x="828674" y="2504451"/>
              <a:chExt cx="2717800" cy="304800"/>
            </a:xfrm>
          </p:grpSpPr>
          <p:pic>
            <p:nvPicPr>
              <p:cNvPr id="29729" name="Picture 4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0" name="TextBox 50"/>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B</a:t>
                </a:r>
              </a:p>
            </p:txBody>
          </p:sp>
        </p:grpSp>
      </p:grpSp>
      <p:grpSp>
        <p:nvGrpSpPr>
          <p:cNvPr id="29705" name="Group 9"/>
          <p:cNvGrpSpPr>
            <a:grpSpLocks/>
          </p:cNvGrpSpPr>
          <p:nvPr/>
        </p:nvGrpSpPr>
        <p:grpSpPr bwMode="auto">
          <a:xfrm>
            <a:off x="6061075" y="849313"/>
            <a:ext cx="2711450" cy="1893887"/>
            <a:chOff x="6061074" y="849313"/>
            <a:chExt cx="2710800" cy="1893887"/>
          </a:xfrm>
        </p:grpSpPr>
        <p:pic>
          <p:nvPicPr>
            <p:cNvPr id="29723"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61074" y="849313"/>
              <a:ext cx="2710800" cy="180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4" name="Group 3"/>
            <p:cNvGrpSpPr>
              <a:grpSpLocks/>
            </p:cNvGrpSpPr>
            <p:nvPr/>
          </p:nvGrpSpPr>
          <p:grpSpPr bwMode="auto">
            <a:xfrm>
              <a:off x="6061074" y="2438400"/>
              <a:ext cx="2710800" cy="304800"/>
              <a:chOff x="828674" y="2504451"/>
              <a:chExt cx="2717800" cy="304800"/>
            </a:xfrm>
          </p:grpSpPr>
          <p:pic>
            <p:nvPicPr>
              <p:cNvPr id="29725" name="Picture 6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TextBox 69"/>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C</a:t>
                </a:r>
              </a:p>
            </p:txBody>
          </p:sp>
        </p:grpSp>
      </p:grpSp>
      <p:grpSp>
        <p:nvGrpSpPr>
          <p:cNvPr id="29706" name="Group 8"/>
          <p:cNvGrpSpPr>
            <a:grpSpLocks/>
          </p:cNvGrpSpPr>
          <p:nvPr/>
        </p:nvGrpSpPr>
        <p:grpSpPr bwMode="auto">
          <a:xfrm>
            <a:off x="358775" y="2887663"/>
            <a:ext cx="2711450" cy="1893887"/>
            <a:chOff x="359434" y="2887663"/>
            <a:chExt cx="2710800" cy="1893887"/>
          </a:xfrm>
        </p:grpSpPr>
        <p:pic>
          <p:nvPicPr>
            <p:cNvPr id="29719" name="Picture 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9434" y="2887663"/>
              <a:ext cx="2710800" cy="180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0" name="Group 4"/>
            <p:cNvGrpSpPr>
              <a:grpSpLocks/>
            </p:cNvGrpSpPr>
            <p:nvPr/>
          </p:nvGrpSpPr>
          <p:grpSpPr bwMode="auto">
            <a:xfrm>
              <a:off x="359434" y="4476750"/>
              <a:ext cx="2710800" cy="304800"/>
              <a:chOff x="375180" y="4477620"/>
              <a:chExt cx="2708275" cy="304800"/>
            </a:xfrm>
          </p:grpSpPr>
          <p:pic>
            <p:nvPicPr>
              <p:cNvPr id="29721" name="Picture 5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75180" y="4477620"/>
                <a:ext cx="2708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2" name="TextBox 55"/>
              <p:cNvSpPr txBox="1">
                <a:spLocks noChangeArrowheads="1"/>
              </p:cNvSpPr>
              <p:nvPr/>
            </p:nvSpPr>
            <p:spPr bwMode="auto">
              <a:xfrm>
                <a:off x="410634" y="4553820"/>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D</a:t>
                </a:r>
              </a:p>
            </p:txBody>
          </p:sp>
        </p:grpSp>
      </p:grpSp>
      <p:grpSp>
        <p:nvGrpSpPr>
          <p:cNvPr id="29707" name="Group 5"/>
          <p:cNvGrpSpPr>
            <a:grpSpLocks/>
          </p:cNvGrpSpPr>
          <p:nvPr/>
        </p:nvGrpSpPr>
        <p:grpSpPr bwMode="auto">
          <a:xfrm>
            <a:off x="3209925" y="2887663"/>
            <a:ext cx="2711450" cy="1893887"/>
            <a:chOff x="3206750" y="2887663"/>
            <a:chExt cx="2710800" cy="1893887"/>
          </a:xfrm>
        </p:grpSpPr>
        <p:pic>
          <p:nvPicPr>
            <p:cNvPr id="29715" name="Picture 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06750" y="2887663"/>
              <a:ext cx="2710800" cy="158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16" name="Group 5"/>
            <p:cNvGrpSpPr>
              <a:grpSpLocks/>
            </p:cNvGrpSpPr>
            <p:nvPr/>
          </p:nvGrpSpPr>
          <p:grpSpPr bwMode="auto">
            <a:xfrm>
              <a:off x="3206750" y="4476750"/>
              <a:ext cx="2710800" cy="304800"/>
              <a:chOff x="828674" y="2504451"/>
              <a:chExt cx="2717800" cy="304800"/>
            </a:xfrm>
          </p:grpSpPr>
          <p:pic>
            <p:nvPicPr>
              <p:cNvPr id="29717" name="Picture 5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8674" y="2504451"/>
                <a:ext cx="271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TextBox 60"/>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E</a:t>
                </a:r>
              </a:p>
            </p:txBody>
          </p:sp>
        </p:grpSp>
      </p:grpSp>
      <p:grpSp>
        <p:nvGrpSpPr>
          <p:cNvPr id="29708" name="Group 6"/>
          <p:cNvGrpSpPr>
            <a:grpSpLocks/>
          </p:cNvGrpSpPr>
          <p:nvPr/>
        </p:nvGrpSpPr>
        <p:grpSpPr bwMode="auto">
          <a:xfrm>
            <a:off x="6061075" y="2887663"/>
            <a:ext cx="2711450" cy="1893887"/>
            <a:chOff x="6059488" y="2887663"/>
            <a:chExt cx="2710800" cy="1893887"/>
          </a:xfrm>
        </p:grpSpPr>
        <p:pic>
          <p:nvPicPr>
            <p:cNvPr id="29711" name="Picture 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59488" y="2887663"/>
              <a:ext cx="2710800" cy="181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12" name="Group 6"/>
            <p:cNvGrpSpPr>
              <a:grpSpLocks/>
            </p:cNvGrpSpPr>
            <p:nvPr/>
          </p:nvGrpSpPr>
          <p:grpSpPr bwMode="auto">
            <a:xfrm>
              <a:off x="6059488" y="4476750"/>
              <a:ext cx="2709862" cy="304800"/>
              <a:chOff x="825499" y="2504451"/>
              <a:chExt cx="2728912" cy="304800"/>
            </a:xfrm>
          </p:grpSpPr>
          <p:pic>
            <p:nvPicPr>
              <p:cNvPr id="29713" name="Picture 4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5499" y="2504451"/>
                <a:ext cx="2728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Box 53"/>
              <p:cNvSpPr txBox="1">
                <a:spLocks noChangeArrowheads="1"/>
              </p:cNvSpPr>
              <p:nvPr/>
            </p:nvSpPr>
            <p:spPr bwMode="auto">
              <a:xfrm>
                <a:off x="868891" y="2580651"/>
                <a:ext cx="263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F</a:t>
                </a:r>
              </a:p>
            </p:txBody>
          </p:sp>
        </p:grpSp>
      </p:grpSp>
      <p:sp>
        <p:nvSpPr>
          <p:cNvPr id="29709" name="TextBox 34"/>
          <p:cNvSpPr txBox="1">
            <a:spLocks noChangeArrowheads="1"/>
          </p:cNvSpPr>
          <p:nvPr/>
        </p:nvSpPr>
        <p:spPr bwMode="auto">
          <a:xfrm>
            <a:off x="2674938" y="519113"/>
            <a:ext cx="92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US" altLang="en-US" sz="1600">
                <a:solidFill>
                  <a:srgbClr val="003359"/>
                </a:solidFill>
                <a:latin typeface="Arial" charset="0"/>
              </a:rPr>
              <a:t>Do/like?</a:t>
            </a:r>
            <a:endParaRPr lang="en-IN" altLang="en-US" sz="1600">
              <a:solidFill>
                <a:srgbClr val="003359"/>
              </a:solidFill>
            </a:endParaRPr>
          </a:p>
        </p:txBody>
      </p:sp>
      <p:sp>
        <p:nvSpPr>
          <p:cNvPr id="29710" name="TextBox 35"/>
          <p:cNvSpPr txBox="1">
            <a:spLocks noChangeArrowheads="1"/>
          </p:cNvSpPr>
          <p:nvPr/>
        </p:nvSpPr>
        <p:spPr bwMode="auto">
          <a:xfrm>
            <a:off x="5033963" y="519113"/>
            <a:ext cx="1911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r>
              <a:rPr lang="en-IN" altLang="en-US" sz="1600">
                <a:solidFill>
                  <a:srgbClr val="003359"/>
                </a:solidFill>
                <a:latin typeface="Arial" charset="0"/>
              </a:rPr>
              <a:t>Like     love     hate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07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1.0: Warm-Up</a:t>
            </a:r>
            <a:endParaRPr lang="en-US" altLang="en-US" sz="1400" b="1">
              <a:solidFill>
                <a:srgbClr val="FFFFFF"/>
              </a:solidFill>
              <a:latin typeface="Arial" charset="0"/>
            </a:endParaRPr>
          </a:p>
        </p:txBody>
      </p:sp>
      <p:sp>
        <p:nvSpPr>
          <p:cNvPr id="38" name="Rectangle 3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9" name="Rectangle 3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3078"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2588" y="1187450"/>
            <a:ext cx="591026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a:spLocks noChangeArrowheads="1"/>
          </p:cNvSpPr>
          <p:nvPr/>
        </p:nvSpPr>
        <p:spPr bwMode="auto">
          <a:xfrm>
            <a:off x="3892550" y="849313"/>
            <a:ext cx="1431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solidFill>
                  <a:srgbClr val="003359"/>
                </a:solidFill>
                <a:latin typeface="Arial" charset="0"/>
              </a:rPr>
              <a:t>do    be    can</a:t>
            </a:r>
          </a:p>
        </p:txBody>
      </p:sp>
      <p:grpSp>
        <p:nvGrpSpPr>
          <p:cNvPr id="2" name="Group 1"/>
          <p:cNvGrpSpPr>
            <a:grpSpLocks/>
          </p:cNvGrpSpPr>
          <p:nvPr/>
        </p:nvGrpSpPr>
        <p:grpSpPr bwMode="auto">
          <a:xfrm>
            <a:off x="438150" y="3822700"/>
            <a:ext cx="1973263" cy="871538"/>
            <a:chOff x="580845" y="3302703"/>
            <a:chExt cx="1972800" cy="870531"/>
          </a:xfrm>
        </p:grpSpPr>
        <p:sp>
          <p:nvSpPr>
            <p:cNvPr id="40" name="Right Triangle 39"/>
            <p:cNvSpPr/>
            <p:nvPr/>
          </p:nvSpPr>
          <p:spPr>
            <a:xfrm rot="5400000" flipH="1" flipV="1">
              <a:off x="2361669" y="3302636"/>
              <a:ext cx="145881" cy="146016"/>
            </a:xfrm>
            <a:prstGeom prst="rtTriangle">
              <a:avLst/>
            </a:prstGeom>
            <a:solidFill>
              <a:srgbClr val="F9B1BA"/>
            </a:solidFill>
            <a:ln>
              <a:solidFill>
                <a:schemeClr val="tx1"/>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3359"/>
                </a:solidFill>
                <a:latin typeface="Arial" pitchFamily="34" charset="0"/>
                <a:cs typeface="Arial" pitchFamily="34" charset="0"/>
              </a:endParaRPr>
            </a:p>
          </p:txBody>
        </p:sp>
        <p:sp>
          <p:nvSpPr>
            <p:cNvPr id="3090" name="TextBox 31"/>
            <p:cNvSpPr txBox="1">
              <a:spLocks noChangeArrowheads="1"/>
            </p:cNvSpPr>
            <p:nvPr/>
          </p:nvSpPr>
          <p:spPr bwMode="auto">
            <a:xfrm>
              <a:off x="580845" y="3525234"/>
              <a:ext cx="1972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50000"/>
                </a:spcBef>
              </a:pPr>
              <a:r>
                <a:rPr lang="en-US" altLang="en-US" sz="1600">
                  <a:solidFill>
                    <a:srgbClr val="003359"/>
                  </a:solidFill>
                  <a:latin typeface="Arial" charset="0"/>
                </a:rPr>
                <a:t>Ask me questions with these words.</a:t>
              </a:r>
            </a:p>
          </p:txBody>
        </p:sp>
      </p:grpSp>
      <p:grpSp>
        <p:nvGrpSpPr>
          <p:cNvPr id="3" name="Group 24"/>
          <p:cNvGrpSpPr/>
          <p:nvPr/>
        </p:nvGrpSpPr>
        <p:grpSpPr>
          <a:xfrm flipH="1">
            <a:off x="5790942" y="927761"/>
            <a:ext cx="2896937" cy="648000"/>
            <a:chOff x="1814651" y="2037530"/>
            <a:chExt cx="2896937" cy="648000"/>
          </a:xfrm>
          <a:solidFill>
            <a:srgbClr val="D0ECF3"/>
          </a:solidFill>
        </p:grpSpPr>
        <p:sp>
          <p:nvSpPr>
            <p:cNvPr id="26" name="TextBox 25"/>
            <p:cNvSpPr txBox="1"/>
            <p:nvPr/>
          </p:nvSpPr>
          <p:spPr>
            <a:xfrm>
              <a:off x="1814651" y="2037530"/>
              <a:ext cx="2674800" cy="648000"/>
            </a:xfrm>
            <a:prstGeom prst="rect">
              <a:avLst/>
            </a:prstGeom>
            <a:solidFill>
              <a:srgbClr val="C7EDF6"/>
            </a:solidFill>
            <a:ln w="161925" cap="rnd">
              <a:solidFill>
                <a:srgbClr val="C7EDF6"/>
              </a:solidFill>
            </a:ln>
            <a:effectLst/>
          </p:spPr>
          <p:txBody>
            <a:bodyPr lIns="0" tIns="0" rIns="0" bIns="0" anchor="ctr" anchorCtr="1"/>
            <a:lstStyle/>
            <a:p>
              <a:pPr algn="ctr" eaLnBrk="1" fontAlgn="auto" hangingPunct="1">
                <a:spcBef>
                  <a:spcPct val="50000"/>
                </a:spcBef>
                <a:spcAft>
                  <a:spcPts val="0"/>
                </a:spcAft>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Chinese food?</a:t>
              </a:r>
            </a:p>
          </p:txBody>
        </p:sp>
        <p:sp>
          <p:nvSpPr>
            <p:cNvPr id="27" name="Right Triangle 26"/>
            <p:cNvSpPr/>
            <p:nvPr/>
          </p:nvSpPr>
          <p:spPr>
            <a:xfrm rot="10800000" flipH="1" flipV="1">
              <a:off x="4565537" y="2436769"/>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3359"/>
                </a:solidFill>
                <a:latin typeface="Arial" pitchFamily="34" charset="0"/>
                <a:cs typeface="Arial" pitchFamily="34" charset="0"/>
              </a:endParaRPr>
            </a:p>
          </p:txBody>
        </p:sp>
      </p:grpSp>
      <p:sp>
        <p:nvSpPr>
          <p:cNvPr id="35" name="TextBox 34"/>
          <p:cNvSpPr txBox="1">
            <a:spLocks noChangeArrowheads="1"/>
          </p:cNvSpPr>
          <p:nvPr/>
        </p:nvSpPr>
        <p:spPr bwMode="auto">
          <a:xfrm>
            <a:off x="6070600" y="1076325"/>
            <a:ext cx="1255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Do you like </a:t>
            </a:r>
          </a:p>
        </p:txBody>
      </p:sp>
      <p:grpSp>
        <p:nvGrpSpPr>
          <p:cNvPr id="4" name="Group 21"/>
          <p:cNvGrpSpPr/>
          <p:nvPr/>
        </p:nvGrpSpPr>
        <p:grpSpPr>
          <a:xfrm>
            <a:off x="5942945" y="2508360"/>
            <a:ext cx="2194258" cy="648000"/>
            <a:chOff x="2934493" y="3014663"/>
            <a:chExt cx="2194258" cy="648000"/>
          </a:xfrm>
          <a:solidFill>
            <a:srgbClr val="D0ECF3"/>
          </a:solidFill>
        </p:grpSpPr>
        <p:sp>
          <p:nvSpPr>
            <p:cNvPr id="23" name="TextBox 22"/>
            <p:cNvSpPr txBox="1"/>
            <p:nvPr/>
          </p:nvSpPr>
          <p:spPr>
            <a:xfrm flipH="1">
              <a:off x="3155951" y="301466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married?</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24" name="Right Triangle 23"/>
            <p:cNvSpPr/>
            <p:nvPr/>
          </p:nvSpPr>
          <p:spPr>
            <a:xfrm rot="10800000">
              <a:off x="2934493" y="3252063"/>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3359"/>
                </a:solidFill>
                <a:latin typeface="Arial" pitchFamily="34" charset="0"/>
                <a:cs typeface="Arial" pitchFamily="34" charset="0"/>
              </a:endParaRPr>
            </a:p>
          </p:txBody>
        </p:sp>
      </p:grpSp>
      <p:sp>
        <p:nvSpPr>
          <p:cNvPr id="36" name="TextBox 35"/>
          <p:cNvSpPr txBox="1">
            <a:spLocks noChangeArrowheads="1"/>
          </p:cNvSpPr>
          <p:nvPr/>
        </p:nvSpPr>
        <p:spPr bwMode="auto">
          <a:xfrm>
            <a:off x="6303963" y="2665413"/>
            <a:ext cx="8905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Are you</a:t>
            </a:r>
          </a:p>
        </p:txBody>
      </p:sp>
      <p:grpSp>
        <p:nvGrpSpPr>
          <p:cNvPr id="5" name="Group 27"/>
          <p:cNvGrpSpPr>
            <a:grpSpLocks/>
          </p:cNvGrpSpPr>
          <p:nvPr/>
        </p:nvGrpSpPr>
        <p:grpSpPr bwMode="auto">
          <a:xfrm>
            <a:off x="6167438" y="3827463"/>
            <a:ext cx="1973262" cy="871537"/>
            <a:chOff x="1196978" y="2068988"/>
            <a:chExt cx="1972800" cy="871362"/>
          </a:xfrm>
        </p:grpSpPr>
        <p:sp>
          <p:nvSpPr>
            <p:cNvPr id="29" name="TextBox 28"/>
            <p:cNvSpPr txBox="1"/>
            <p:nvPr/>
          </p:nvSpPr>
          <p:spPr>
            <a:xfrm>
              <a:off x="1196978" y="2292780"/>
              <a:ext cx="1972800" cy="64757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swim?</a:t>
              </a:r>
            </a:p>
          </p:txBody>
        </p:sp>
        <p:sp>
          <p:nvSpPr>
            <p:cNvPr id="30" name="Right Triangle 29"/>
            <p:cNvSpPr/>
            <p:nvPr/>
          </p:nvSpPr>
          <p:spPr>
            <a:xfrm rot="10800000" flipH="1" flipV="1">
              <a:off x="1319186" y="2068988"/>
              <a:ext cx="146016" cy="14602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3359"/>
                </a:solidFill>
                <a:latin typeface="Arial" pitchFamily="34" charset="0"/>
                <a:cs typeface="Arial" pitchFamily="34" charset="0"/>
              </a:endParaRPr>
            </a:p>
          </p:txBody>
        </p:sp>
      </p:grpSp>
      <p:sp>
        <p:nvSpPr>
          <p:cNvPr id="37" name="TextBox 36"/>
          <p:cNvSpPr txBox="1">
            <a:spLocks noChangeArrowheads="1"/>
          </p:cNvSpPr>
          <p:nvPr/>
        </p:nvSpPr>
        <p:spPr bwMode="auto">
          <a:xfrm>
            <a:off x="6421438" y="4203700"/>
            <a:ext cx="9477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Can you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46138"/>
            <a:ext cx="5929312"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0724"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p>
        </p:txBody>
      </p:sp>
      <p:sp>
        <p:nvSpPr>
          <p:cNvPr id="30725"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Extension</a:t>
            </a:r>
            <a:endParaRPr lang="en-GB" altLang="en-US" sz="1400">
              <a:solidFill>
                <a:schemeClr val="bg1"/>
              </a:solidFill>
              <a:latin typeface="Arial" charset="0"/>
            </a:endParaRPr>
          </a:p>
        </p:txBody>
      </p:sp>
      <p:sp>
        <p:nvSpPr>
          <p:cNvPr id="15" name="Rectangle 14"/>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6" name="Rectangle 15"/>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30728" name="Group 13"/>
          <p:cNvGrpSpPr>
            <a:grpSpLocks/>
          </p:cNvGrpSpPr>
          <p:nvPr/>
        </p:nvGrpSpPr>
        <p:grpSpPr bwMode="auto">
          <a:xfrm>
            <a:off x="427038" y="915988"/>
            <a:ext cx="2197100" cy="647700"/>
            <a:chOff x="2226310" y="3564991"/>
            <a:chExt cx="2198958" cy="647899"/>
          </a:xfrm>
        </p:grpSpPr>
        <p:sp>
          <p:nvSpPr>
            <p:cNvPr id="17" name="TextBox 16"/>
            <p:cNvSpPr txBox="1"/>
            <p:nvPr/>
          </p:nvSpPr>
          <p:spPr>
            <a:xfrm>
              <a:off x="2226310" y="3564991"/>
              <a:ext cx="1973342" cy="647899"/>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18" name="Right Triangle 17"/>
            <p:cNvSpPr/>
            <p:nvPr/>
          </p:nvSpPr>
          <p:spPr>
            <a:xfrm rot="10800000" flipH="1" flipV="1">
              <a:off x="4279094" y="3930228"/>
              <a:ext cx="146174" cy="146095"/>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18"/>
          <p:cNvGrpSpPr/>
          <p:nvPr/>
        </p:nvGrpSpPr>
        <p:grpSpPr>
          <a:xfrm flipH="1">
            <a:off x="6496178" y="921561"/>
            <a:ext cx="2191118" cy="648000"/>
            <a:chOff x="2354725" y="2663825"/>
            <a:chExt cx="2191118" cy="648000"/>
          </a:xfrm>
          <a:solidFill>
            <a:srgbClr val="D0ECF3"/>
          </a:solidFill>
        </p:grpSpPr>
        <p:sp>
          <p:nvSpPr>
            <p:cNvPr id="20" name="TextBox 19"/>
            <p:cNvSpPr txBox="1"/>
            <p:nvPr/>
          </p:nvSpPr>
          <p:spPr>
            <a:xfrm>
              <a:off x="2354725" y="2663825"/>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21" name="Right Triangle 20"/>
            <p:cNvSpPr/>
            <p:nvPr/>
          </p:nvSpPr>
          <p:spPr>
            <a:xfrm rot="10800000" flipH="1" flipV="1">
              <a:off x="4399792" y="3006468"/>
              <a:ext cx="146051" cy="146051"/>
            </a:xfrm>
            <a:prstGeom prst="rtTriangle">
              <a:avLst/>
            </a:prstGeom>
            <a:grpFill/>
            <a:ln>
              <a:solidFill>
                <a:srgbClr val="D0ECF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4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3.0: Target Structures</a:t>
            </a:r>
            <a:endParaRPr lang="en-US" altLang="en-US" sz="1400" b="1">
              <a:solidFill>
                <a:srgbClr val="FFFFFF"/>
              </a:solidFill>
              <a:latin typeface="Arial" charset="0"/>
            </a:endParaRPr>
          </a:p>
        </p:txBody>
      </p:sp>
      <p:sp>
        <p:nvSpPr>
          <p:cNvPr id="31748"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3.2: Feedback</a:t>
            </a:r>
            <a:endParaRPr lang="en-GB" altLang="en-US" sz="1400">
              <a:solidFill>
                <a:schemeClr val="bg1"/>
              </a:solidFill>
              <a:latin typeface="Arial" charset="0"/>
            </a:endParaRPr>
          </a:p>
        </p:txBody>
      </p:sp>
      <p:sp>
        <p:nvSpPr>
          <p:cNvPr id="58" name="Rectangle 5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59" name="Rectangle 5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31751" name="Group 1"/>
          <p:cNvGrpSpPr>
            <a:grpSpLocks/>
          </p:cNvGrpSpPr>
          <p:nvPr/>
        </p:nvGrpSpPr>
        <p:grpSpPr bwMode="auto">
          <a:xfrm>
            <a:off x="361950" y="863600"/>
            <a:ext cx="1997075" cy="1885950"/>
            <a:chOff x="361949" y="863600"/>
            <a:chExt cx="1997075" cy="1885950"/>
          </a:xfrm>
        </p:grpSpPr>
        <p:sp>
          <p:nvSpPr>
            <p:cNvPr id="10" name="Rectangle 9"/>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2" name="Rectangle 11"/>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3" name="Rectangle 12"/>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4" name="Rectangle 13"/>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92" name="TextBox 14"/>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1</a:t>
              </a:r>
            </a:p>
          </p:txBody>
        </p:sp>
        <p:sp>
          <p:nvSpPr>
            <p:cNvPr id="31793" name="TextBox 15"/>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31794" name="TextBox 16"/>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31795" name="TextBox 17"/>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31796" name="TextBox 18"/>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31752" name="Group 2"/>
          <p:cNvGrpSpPr>
            <a:grpSpLocks/>
          </p:cNvGrpSpPr>
          <p:nvPr/>
        </p:nvGrpSpPr>
        <p:grpSpPr bwMode="auto">
          <a:xfrm>
            <a:off x="2501900" y="863600"/>
            <a:ext cx="1997075" cy="1885950"/>
            <a:chOff x="361949" y="863600"/>
            <a:chExt cx="1997075" cy="1885950"/>
          </a:xfrm>
        </p:grpSpPr>
        <p:sp>
          <p:nvSpPr>
            <p:cNvPr id="22" name="Rectangle 21"/>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3" name="Rectangle 22"/>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4" name="Rectangle 23"/>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5" name="Rectangle 24"/>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82" name="TextBox 26"/>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2</a:t>
              </a:r>
            </a:p>
          </p:txBody>
        </p:sp>
        <p:sp>
          <p:nvSpPr>
            <p:cNvPr id="31783" name="TextBox 27"/>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31784" name="TextBox 28"/>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31785" name="TextBox 29"/>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31786" name="TextBox 30"/>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31753" name="Group 3"/>
          <p:cNvGrpSpPr>
            <a:grpSpLocks/>
          </p:cNvGrpSpPr>
          <p:nvPr/>
        </p:nvGrpSpPr>
        <p:grpSpPr bwMode="auto">
          <a:xfrm>
            <a:off x="4648200" y="863600"/>
            <a:ext cx="1997075" cy="1885950"/>
            <a:chOff x="361949" y="863600"/>
            <a:chExt cx="1997075" cy="1885950"/>
          </a:xfrm>
        </p:grpSpPr>
        <p:sp>
          <p:nvSpPr>
            <p:cNvPr id="33" name="Rectangle 32"/>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4" name="Rectangle 33"/>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 name="Rectangle 34"/>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6" name="Rectangle 35"/>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7" name="Rectangle 36"/>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72" name="TextBox 37"/>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3</a:t>
              </a:r>
            </a:p>
          </p:txBody>
        </p:sp>
        <p:sp>
          <p:nvSpPr>
            <p:cNvPr id="31773" name="TextBox 38"/>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31774" name="TextBox 39"/>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31775" name="TextBox 40"/>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31776" name="TextBox 41"/>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grpSp>
        <p:nvGrpSpPr>
          <p:cNvPr id="31754" name="Group 4"/>
          <p:cNvGrpSpPr>
            <a:grpSpLocks/>
          </p:cNvGrpSpPr>
          <p:nvPr/>
        </p:nvGrpSpPr>
        <p:grpSpPr bwMode="auto">
          <a:xfrm>
            <a:off x="6788150" y="863600"/>
            <a:ext cx="1997075" cy="1885950"/>
            <a:chOff x="361949" y="863600"/>
            <a:chExt cx="1997075" cy="1885950"/>
          </a:xfrm>
        </p:grpSpPr>
        <p:sp>
          <p:nvSpPr>
            <p:cNvPr id="44" name="Rectangle 43"/>
            <p:cNvSpPr/>
            <p:nvPr/>
          </p:nvSpPr>
          <p:spPr>
            <a:xfrm>
              <a:off x="361949" y="863600"/>
              <a:ext cx="1997075" cy="31115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5" name="Rectangle 44"/>
            <p:cNvSpPr/>
            <p:nvPr/>
          </p:nvSpPr>
          <p:spPr>
            <a:xfrm>
              <a:off x="361949" y="12573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6" name="Rectangle 45"/>
            <p:cNvSpPr/>
            <p:nvPr/>
          </p:nvSpPr>
          <p:spPr>
            <a:xfrm>
              <a:off x="361949" y="16510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7" name="Rectangle 46"/>
            <p:cNvSpPr/>
            <p:nvPr/>
          </p:nvSpPr>
          <p:spPr>
            <a:xfrm>
              <a:off x="361949" y="20447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8" name="Rectangle 47"/>
            <p:cNvSpPr/>
            <p:nvPr/>
          </p:nvSpPr>
          <p:spPr>
            <a:xfrm>
              <a:off x="361949" y="2438400"/>
              <a:ext cx="1997075" cy="311150"/>
            </a:xfrm>
            <a:prstGeom prst="rect">
              <a:avLst/>
            </a:prstGeom>
            <a:solidFill>
              <a:srgbClr val="95DCE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62" name="TextBox 48"/>
            <p:cNvSpPr txBox="1">
              <a:spLocks noChangeArrowheads="1"/>
            </p:cNvSpPr>
            <p:nvPr/>
          </p:nvSpPr>
          <p:spPr bwMode="auto">
            <a:xfrm>
              <a:off x="423861" y="9017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b="1">
                  <a:solidFill>
                    <a:schemeClr val="bg1"/>
                  </a:solidFill>
                  <a:latin typeface="Arial" charset="0"/>
                </a:rPr>
                <a:t>Student 4</a:t>
              </a:r>
            </a:p>
          </p:txBody>
        </p:sp>
        <p:sp>
          <p:nvSpPr>
            <p:cNvPr id="31763" name="TextBox 49"/>
            <p:cNvSpPr txBox="1">
              <a:spLocks noChangeArrowheads="1"/>
            </p:cNvSpPr>
            <p:nvPr/>
          </p:nvSpPr>
          <p:spPr bwMode="auto">
            <a:xfrm>
              <a:off x="423861" y="12954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Great job!</a:t>
              </a:r>
            </a:p>
          </p:txBody>
        </p:sp>
        <p:sp>
          <p:nvSpPr>
            <p:cNvPr id="31764" name="TextBox 50"/>
            <p:cNvSpPr txBox="1">
              <a:spLocks noChangeArrowheads="1"/>
            </p:cNvSpPr>
            <p:nvPr/>
          </p:nvSpPr>
          <p:spPr bwMode="auto">
            <a:xfrm>
              <a:off x="423861" y="16891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Well done</a:t>
              </a:r>
            </a:p>
          </p:txBody>
        </p:sp>
        <p:sp>
          <p:nvSpPr>
            <p:cNvPr id="31765" name="TextBox 51"/>
            <p:cNvSpPr txBox="1">
              <a:spLocks noChangeArrowheads="1"/>
            </p:cNvSpPr>
            <p:nvPr/>
          </p:nvSpPr>
          <p:spPr bwMode="auto">
            <a:xfrm>
              <a:off x="423861" y="20828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Good try</a:t>
              </a:r>
            </a:p>
          </p:txBody>
        </p:sp>
        <p:sp>
          <p:nvSpPr>
            <p:cNvPr id="31766" name="TextBox 52"/>
            <p:cNvSpPr txBox="1">
              <a:spLocks noChangeArrowheads="1"/>
            </p:cNvSpPr>
            <p:nvPr/>
          </p:nvSpPr>
          <p:spPr bwMode="auto">
            <a:xfrm>
              <a:off x="423861" y="2476500"/>
              <a:ext cx="18732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400">
                  <a:solidFill>
                    <a:srgbClr val="003359"/>
                  </a:solidFill>
                  <a:latin typeface="Arial" charset="0"/>
                </a:rPr>
                <a:t>More practice</a:t>
              </a:r>
            </a:p>
          </p:txBody>
        </p:sp>
      </p:grpSp>
      <p:sp>
        <p:nvSpPr>
          <p:cNvPr id="20" name="Rectangle 19"/>
          <p:cNvSpPr/>
          <p:nvPr/>
        </p:nvSpPr>
        <p:spPr>
          <a:xfrm>
            <a:off x="361950" y="2889250"/>
            <a:ext cx="8420100" cy="1892300"/>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1756" name="TextBox 53"/>
          <p:cNvSpPr txBox="1">
            <a:spLocks noChangeArrowheads="1"/>
          </p:cNvSpPr>
          <p:nvPr/>
        </p:nvSpPr>
        <p:spPr bwMode="auto">
          <a:xfrm>
            <a:off x="590550" y="30416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277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4.0: Communication</a:t>
            </a:r>
            <a:endParaRPr lang="en-US" altLang="en-US" sz="1400" b="1">
              <a:solidFill>
                <a:srgbClr val="FFFFFF"/>
              </a:solidFill>
              <a:latin typeface="Arial" charset="0"/>
            </a:endParaRPr>
          </a:p>
        </p:txBody>
      </p:sp>
      <p:sp>
        <p:nvSpPr>
          <p:cNvPr id="32772"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4.1: Context Creation</a:t>
            </a:r>
            <a:endParaRPr lang="en-GB" altLang="en-US" sz="1200">
              <a:solidFill>
                <a:schemeClr val="bg1"/>
              </a:solidFill>
              <a:latin typeface="Arial" charset="0"/>
            </a:endParaRPr>
          </a:p>
        </p:txBody>
      </p:sp>
      <p:sp>
        <p:nvSpPr>
          <p:cNvPr id="31" name="Rectangle 3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2" name="Rectangle 3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3"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50900"/>
            <a:ext cx="59309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3"/>
          <p:cNvGrpSpPr>
            <a:grpSpLocks/>
          </p:cNvGrpSpPr>
          <p:nvPr/>
        </p:nvGrpSpPr>
        <p:grpSpPr bwMode="auto">
          <a:xfrm>
            <a:off x="3436938" y="920750"/>
            <a:ext cx="2674937" cy="868363"/>
            <a:chOff x="4032737" y="1396169"/>
            <a:chExt cx="2674800" cy="868569"/>
          </a:xfrm>
        </p:grpSpPr>
        <p:sp>
          <p:nvSpPr>
            <p:cNvPr id="37" name="TextBox 16"/>
            <p:cNvSpPr txBox="1">
              <a:spLocks noChangeArrowheads="1"/>
            </p:cNvSpPr>
            <p:nvPr/>
          </p:nvSpPr>
          <p:spPr bwMode="auto">
            <a:xfrm>
              <a:off x="4032737" y="1396169"/>
              <a:ext cx="2674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spcBef>
                  <a:spcPct val="50000"/>
                </a:spcBef>
              </a:pPr>
              <a:r>
                <a:rPr lang="en-US" altLang="en-US" sz="1600">
                  <a:latin typeface="Arial" panose="020B0604020202020204" pitchFamily="34" charset="0"/>
                </a:rPr>
                <a:t>Tell me ten things you can do in your free time.</a:t>
              </a:r>
              <a:endParaRPr lang="en-US" altLang="en-US" sz="1600">
                <a:solidFill>
                  <a:srgbClr val="003359"/>
                </a:solidFill>
                <a:latin typeface="Arial" panose="020B0604020202020204" pitchFamily="34" charset="0"/>
              </a:endParaRPr>
            </a:p>
          </p:txBody>
        </p:sp>
        <p:sp>
          <p:nvSpPr>
            <p:cNvPr id="39" name="Right Triangle 38"/>
            <p:cNvSpPr/>
            <p:nvPr/>
          </p:nvSpPr>
          <p:spPr>
            <a:xfrm flipH="1" flipV="1">
              <a:off x="4789935" y="2118653"/>
              <a:ext cx="146043" cy="146085"/>
            </a:xfrm>
            <a:prstGeom prst="rtTriangle">
              <a:avLst/>
            </a:prstGeom>
            <a:solidFill>
              <a:schemeClr val="accent2"/>
            </a:solidFill>
            <a:ln>
              <a:solidFill>
                <a:srgbClr val="F9B1BA"/>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9B1BA"/>
                </a:solidFill>
                <a:latin typeface="Arial" pitchFamily="34" charset="0"/>
                <a:cs typeface="Arial" pitchFamily="34" charset="0"/>
              </a:endParaRPr>
            </a:p>
          </p:txBody>
        </p:sp>
      </p:grpSp>
      <p:grpSp>
        <p:nvGrpSpPr>
          <p:cNvPr id="40" name="Group 18"/>
          <p:cNvGrpSpPr/>
          <p:nvPr/>
        </p:nvGrpSpPr>
        <p:grpSpPr>
          <a:xfrm flipH="1">
            <a:off x="6712422" y="921253"/>
            <a:ext cx="1972800" cy="870704"/>
            <a:chOff x="2280903" y="1556573"/>
            <a:chExt cx="1972800" cy="870704"/>
          </a:xfrm>
          <a:solidFill>
            <a:srgbClr val="D0ECF3"/>
          </a:solidFill>
        </p:grpSpPr>
        <p:sp>
          <p:nvSpPr>
            <p:cNvPr id="41" name="TextBox 40"/>
            <p:cNvSpPr txBox="1"/>
            <p:nvPr/>
          </p:nvSpPr>
          <p:spPr>
            <a:xfrm>
              <a:off x="2280903" y="155657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a:t>
              </a:r>
            </a:p>
          </p:txBody>
        </p:sp>
        <p:sp>
          <p:nvSpPr>
            <p:cNvPr id="43" name="Right Triangle 42"/>
            <p:cNvSpPr/>
            <p:nvPr/>
          </p:nvSpPr>
          <p:spPr>
            <a:xfrm flipH="1" flipV="1">
              <a:off x="4007644" y="228122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6" name="TextBox 18"/>
          <p:cNvSpPr txBox="1">
            <a:spLocks noChangeArrowheads="1"/>
          </p:cNvSpPr>
          <p:nvPr/>
        </p:nvSpPr>
        <p:spPr bwMode="auto">
          <a:xfrm>
            <a:off x="7332663" y="1074738"/>
            <a:ext cx="650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Sing.</a:t>
            </a:r>
          </a:p>
        </p:txBody>
      </p:sp>
      <p:grpSp>
        <p:nvGrpSpPr>
          <p:cNvPr id="48" name="Group 21"/>
          <p:cNvGrpSpPr>
            <a:grpSpLocks/>
          </p:cNvGrpSpPr>
          <p:nvPr/>
        </p:nvGrpSpPr>
        <p:grpSpPr bwMode="auto">
          <a:xfrm>
            <a:off x="6708775" y="3835400"/>
            <a:ext cx="1973263" cy="869950"/>
            <a:chOff x="1196978" y="2068988"/>
            <a:chExt cx="1972800" cy="871362"/>
          </a:xfrm>
        </p:grpSpPr>
        <p:sp>
          <p:nvSpPr>
            <p:cNvPr id="49" name="TextBox 48"/>
            <p:cNvSpPr txBox="1"/>
            <p:nvPr/>
          </p:nvSpPr>
          <p:spPr>
            <a:xfrm>
              <a:off x="1196978" y="2291599"/>
              <a:ext cx="1972800" cy="648751"/>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50" name="Right Triangle 49"/>
            <p:cNvSpPr/>
            <p:nvPr/>
          </p:nvSpPr>
          <p:spPr>
            <a:xfrm rot="10800000" flipH="1" flipV="1">
              <a:off x="1771518" y="2068988"/>
              <a:ext cx="146016" cy="1462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1" name="TextBox 21"/>
          <p:cNvSpPr txBox="1">
            <a:spLocks noChangeArrowheads="1"/>
          </p:cNvSpPr>
          <p:nvPr/>
        </p:nvSpPr>
        <p:spPr bwMode="auto">
          <a:xfrm>
            <a:off x="6848475" y="4211638"/>
            <a:ext cx="1693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Go to museums.</a:t>
            </a:r>
          </a:p>
        </p:txBody>
      </p:sp>
      <p:grpSp>
        <p:nvGrpSpPr>
          <p:cNvPr id="52" name="Group 24"/>
          <p:cNvGrpSpPr>
            <a:grpSpLocks/>
          </p:cNvGrpSpPr>
          <p:nvPr/>
        </p:nvGrpSpPr>
        <p:grpSpPr bwMode="auto">
          <a:xfrm>
            <a:off x="1706563" y="2732088"/>
            <a:ext cx="1973262" cy="871537"/>
            <a:chOff x="2077923" y="2077242"/>
            <a:chExt cx="1972800" cy="870251"/>
          </a:xfrm>
        </p:grpSpPr>
        <p:sp>
          <p:nvSpPr>
            <p:cNvPr id="53" name="TextBox 52"/>
            <p:cNvSpPr txBox="1"/>
            <p:nvPr/>
          </p:nvSpPr>
          <p:spPr>
            <a:xfrm>
              <a:off x="2077923" y="2299164"/>
              <a:ext cx="1972800" cy="648329"/>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54" name="Right Triangle 53"/>
            <p:cNvSpPr/>
            <p:nvPr/>
          </p:nvSpPr>
          <p:spPr>
            <a:xfrm flipH="1">
              <a:off x="3672986" y="2077242"/>
              <a:ext cx="146016" cy="145834"/>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5" name="TextBox 24"/>
          <p:cNvSpPr txBox="1">
            <a:spLocks noChangeArrowheads="1"/>
          </p:cNvSpPr>
          <p:nvPr/>
        </p:nvSpPr>
        <p:spPr bwMode="auto">
          <a:xfrm>
            <a:off x="2276475" y="3109913"/>
            <a:ext cx="833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Dance.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1"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379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4.0: Communication</a:t>
            </a:r>
            <a:endParaRPr lang="en-US" altLang="en-US" sz="1400" b="1">
              <a:solidFill>
                <a:srgbClr val="FFFFFF"/>
              </a:solidFill>
              <a:latin typeface="Arial" charset="0"/>
            </a:endParaRPr>
          </a:p>
        </p:txBody>
      </p:sp>
      <p:sp>
        <p:nvSpPr>
          <p:cNvPr id="33796"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4.1: Practice</a:t>
            </a:r>
            <a:endParaRPr lang="en-GB" altLang="en-US" sz="1100">
              <a:solidFill>
                <a:schemeClr val="bg1"/>
              </a:solidFill>
              <a:latin typeface="Arial" charset="0"/>
            </a:endParaRPr>
          </a:p>
        </p:txBody>
      </p:sp>
      <p:sp>
        <p:nvSpPr>
          <p:cNvPr id="19" name="Rectangle 18"/>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0" name="Rectangle 19"/>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33799"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50900"/>
            <a:ext cx="59309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3"/>
          <p:cNvGrpSpPr>
            <a:grpSpLocks/>
          </p:cNvGrpSpPr>
          <p:nvPr/>
        </p:nvGrpSpPr>
        <p:grpSpPr bwMode="auto">
          <a:xfrm>
            <a:off x="3436923" y="920747"/>
            <a:ext cx="1972800" cy="868361"/>
            <a:chOff x="4032737" y="1396169"/>
            <a:chExt cx="1972706" cy="868569"/>
          </a:xfrm>
          <a:solidFill>
            <a:schemeClr val="accent2"/>
          </a:solidFill>
        </p:grpSpPr>
        <p:sp>
          <p:nvSpPr>
            <p:cNvPr id="23" name="TextBox 16"/>
            <p:cNvSpPr txBox="1">
              <a:spLocks noChangeArrowheads="1"/>
            </p:cNvSpPr>
            <p:nvPr/>
          </p:nvSpPr>
          <p:spPr bwMode="auto">
            <a:xfrm>
              <a:off x="4032737" y="1396169"/>
              <a:ext cx="1972706" cy="648000"/>
            </a:xfrm>
            <a:prstGeom prst="rect">
              <a:avLst/>
            </a:prstGeom>
            <a:grpFill/>
            <a:ln w="161925" cap="rnd">
              <a:solidFill>
                <a:srgbClr val="F9B1BA"/>
              </a:solidFill>
              <a:round/>
              <a:headEnd/>
              <a:tailEnd/>
            </a:ln>
          </p:spPr>
          <p:txBody>
            <a:bodyPr lIns="0" tIns="0" rIns="0" bIns="0" anchor="ctr" anchorCtr="1"/>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algn="ctr" eaLnBrk="1" hangingPunct="1">
                <a:spcBef>
                  <a:spcPct val="50000"/>
                </a:spcBef>
                <a:defRPr/>
              </a:pPr>
              <a:r>
                <a:rPr lang="en-US" altLang="en-US" sz="1600" u="dotted" dirty="0" smtClean="0">
                  <a:solidFill>
                    <a:srgbClr val="003359"/>
                  </a:solidFill>
                  <a:latin typeface="Arial" charset="0"/>
                </a:rPr>
                <a:t>                             </a:t>
              </a:r>
            </a:p>
          </p:txBody>
        </p:sp>
        <p:sp>
          <p:nvSpPr>
            <p:cNvPr id="24" name="Right Triangle 23"/>
            <p:cNvSpPr/>
            <p:nvPr/>
          </p:nvSpPr>
          <p:spPr>
            <a:xfrm flipH="1" flipV="1">
              <a:off x="4789935" y="2118653"/>
              <a:ext cx="146043" cy="146085"/>
            </a:xfrm>
            <a:prstGeom prst="rtTriangle">
              <a:avLst/>
            </a:prstGeom>
            <a:grpFill/>
            <a:ln>
              <a:solidFill>
                <a:srgbClr val="F9B1BA"/>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9B1BA"/>
                </a:solidFill>
                <a:latin typeface="Arial" pitchFamily="34" charset="0"/>
                <a:cs typeface="Arial" pitchFamily="34" charset="0"/>
              </a:endParaRPr>
            </a:p>
          </p:txBody>
        </p:sp>
      </p:grpSp>
      <p:grpSp>
        <p:nvGrpSpPr>
          <p:cNvPr id="25" name="Group 18"/>
          <p:cNvGrpSpPr/>
          <p:nvPr/>
        </p:nvGrpSpPr>
        <p:grpSpPr>
          <a:xfrm flipH="1">
            <a:off x="6712422" y="921253"/>
            <a:ext cx="1972800" cy="870704"/>
            <a:chOff x="2280903" y="1556573"/>
            <a:chExt cx="1972800" cy="870704"/>
          </a:xfrm>
          <a:solidFill>
            <a:srgbClr val="D0ECF3"/>
          </a:solidFill>
        </p:grpSpPr>
        <p:sp>
          <p:nvSpPr>
            <p:cNvPr id="26" name="TextBox 25"/>
            <p:cNvSpPr txBox="1"/>
            <p:nvPr/>
          </p:nvSpPr>
          <p:spPr>
            <a:xfrm>
              <a:off x="2280903" y="155657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a:t>
              </a:r>
            </a:p>
          </p:txBody>
        </p:sp>
        <p:sp>
          <p:nvSpPr>
            <p:cNvPr id="27" name="Right Triangle 26"/>
            <p:cNvSpPr/>
            <p:nvPr/>
          </p:nvSpPr>
          <p:spPr>
            <a:xfrm flipH="1" flipV="1">
              <a:off x="4007644" y="228122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29" name="Group 24"/>
          <p:cNvGrpSpPr>
            <a:grpSpLocks/>
          </p:cNvGrpSpPr>
          <p:nvPr/>
        </p:nvGrpSpPr>
        <p:grpSpPr bwMode="auto">
          <a:xfrm>
            <a:off x="1706563" y="2732088"/>
            <a:ext cx="1973262" cy="871537"/>
            <a:chOff x="2077923" y="2077242"/>
            <a:chExt cx="1972800" cy="870251"/>
          </a:xfrm>
        </p:grpSpPr>
        <p:sp>
          <p:nvSpPr>
            <p:cNvPr id="30" name="TextBox 29"/>
            <p:cNvSpPr txBox="1"/>
            <p:nvPr/>
          </p:nvSpPr>
          <p:spPr>
            <a:xfrm>
              <a:off x="2077923" y="2299164"/>
              <a:ext cx="1972800" cy="648329"/>
            </a:xfrm>
            <a:prstGeom prst="rect">
              <a:avLst/>
            </a:prstGeom>
            <a:solidFill>
              <a:schemeClr val="accent2"/>
            </a:solidFill>
            <a:ln w="161925" cap="rnd">
              <a:solidFill>
                <a:srgbClr val="F9B1BA"/>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1" name="Right Triangle 30"/>
            <p:cNvSpPr/>
            <p:nvPr/>
          </p:nvSpPr>
          <p:spPr>
            <a:xfrm flipH="1">
              <a:off x="2960366" y="2077242"/>
              <a:ext cx="146016" cy="145834"/>
            </a:xfrm>
            <a:prstGeom prst="rtTriangle">
              <a:avLst/>
            </a:prstGeom>
            <a:solidFill>
              <a:schemeClr val="accent2"/>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7" name="Title 8"/>
          <p:cNvSpPr txBox="1">
            <a:spLocks/>
          </p:cNvSpPr>
          <p:nvPr/>
        </p:nvSpPr>
        <p:spPr>
          <a:xfrm>
            <a:off x="355600" y="104775"/>
            <a:ext cx="5168900" cy="246063"/>
          </a:xfrm>
          <a:prstGeom prst="rect">
            <a:avLst/>
          </a:prstGeom>
        </p:spPr>
        <p:txBody>
          <a:bodyPr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pPr>
              <a:defRPr/>
            </a:pPr>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kern="0" dirty="0">
                <a:latin typeface="Arial" pitchFamily="34" charset="0"/>
                <a:cs typeface="Arial" pitchFamily="34" charset="0"/>
              </a:rPr>
              <a:t>Activity 4.1: Feedback</a:t>
            </a:r>
            <a:endParaRPr lang="en-GB" dirty="0">
              <a:latin typeface="Arial" pitchFamily="34" charset="0"/>
              <a:cs typeface="Arial" pitchFamily="34" charset="0"/>
            </a:endParaRPr>
          </a:p>
        </p:txBody>
      </p:sp>
      <p:sp>
        <p:nvSpPr>
          <p:cNvPr id="76" name="Rectangle 75"/>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77" name="Rectangle 76"/>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9" name="Table 8"/>
          <p:cNvGraphicFramePr>
            <a:graphicFrameLocks noGrp="1"/>
          </p:cNvGraphicFramePr>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4825" y="850900"/>
            <a:ext cx="55784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5844"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4.0: Communication</a:t>
            </a:r>
            <a:endParaRPr lang="en-US" altLang="en-US" sz="1400" b="1">
              <a:solidFill>
                <a:srgbClr val="FFFFFF"/>
              </a:solidFill>
              <a:latin typeface="Arial" charset="0"/>
            </a:endParaRPr>
          </a:p>
        </p:txBody>
      </p:sp>
      <p:sp>
        <p:nvSpPr>
          <p:cNvPr id="35845" name="Text Placeholder 16"/>
          <p:cNvSpPr txBox="1">
            <a:spLocks/>
          </p:cNvSpPr>
          <p:nvPr/>
        </p:nvSpPr>
        <p:spPr bwMode="auto">
          <a:xfrm>
            <a:off x="5549900" y="95250"/>
            <a:ext cx="32385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spcBef>
                <a:spcPct val="20000"/>
              </a:spcBef>
              <a:buFont typeface="Arial" charset="0"/>
              <a:buNone/>
            </a:pPr>
            <a:r>
              <a:rPr lang="en-US" altLang="en-US" sz="1600">
                <a:solidFill>
                  <a:schemeClr val="bg1"/>
                </a:solidFill>
                <a:latin typeface="Arial" charset="0"/>
              </a:rPr>
              <a:t>Activity 4.2: Context Creation</a:t>
            </a:r>
            <a:endParaRPr lang="en-GB" altLang="en-US" sz="1000">
              <a:solidFill>
                <a:schemeClr val="bg1"/>
              </a:solidFill>
              <a:latin typeface="Arial" charset="0"/>
            </a:endParaRPr>
          </a:p>
        </p:txBody>
      </p:sp>
      <p:sp>
        <p:nvSpPr>
          <p:cNvPr id="20" name="Rectangle 19"/>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1" name="Rectangle 20"/>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2" name="Group 40"/>
          <p:cNvGrpSpPr/>
          <p:nvPr/>
        </p:nvGrpSpPr>
        <p:grpSpPr>
          <a:xfrm flipH="1">
            <a:off x="426475" y="915505"/>
            <a:ext cx="2902225" cy="648000"/>
            <a:chOff x="1044101" y="1827071"/>
            <a:chExt cx="2902225" cy="648000"/>
          </a:xfrm>
          <a:solidFill>
            <a:srgbClr val="D0ECF3"/>
          </a:solidFill>
        </p:grpSpPr>
        <p:sp>
          <p:nvSpPr>
            <p:cNvPr id="42" name="TextBox 41"/>
            <p:cNvSpPr txBox="1"/>
            <p:nvPr/>
          </p:nvSpPr>
          <p:spPr>
            <a:xfrm>
              <a:off x="1271526" y="1827071"/>
              <a:ext cx="2674800" cy="648000"/>
            </a:xfrm>
            <a:prstGeom prst="rect">
              <a:avLst/>
            </a:prstGeom>
            <a:solidFill>
              <a:srgbClr val="F9B1BA"/>
            </a:solidFill>
            <a:ln w="161925" cap="rnd">
              <a:solidFill>
                <a:srgbClr val="F9B1BA"/>
              </a:solidFill>
            </a:ln>
            <a:effectLst/>
          </p:spPr>
          <p:txBody>
            <a:bodyPr lIns="0" tIns="0" rIns="0" bIns="0" anchor="ctr" anchorCtr="1"/>
            <a:lstStyle/>
            <a:p>
              <a:pPr algn="ctr" eaLnBrk="1" fontAlgn="auto" hangingPunct="1">
                <a:spcBef>
                  <a:spcPct val="50000"/>
                </a:spcBef>
                <a:spcAft>
                  <a:spcPts val="0"/>
                </a:spcAft>
                <a:defRPr/>
              </a:pPr>
              <a:r>
                <a:rPr lang="en-US" sz="1600" dirty="0">
                  <a:latin typeface="Arial" pitchFamily="34" charset="0"/>
                  <a:ea typeface="ＭＳ Ｐゴシック" charset="0"/>
                  <a:cs typeface="Arial" panose="020B0604020202020204" pitchFamily="34" charset="0"/>
                </a:rPr>
                <a:t>What do you want to do this weekend? </a:t>
              </a:r>
            </a:p>
          </p:txBody>
        </p:sp>
        <p:sp>
          <p:nvSpPr>
            <p:cNvPr id="43" name="Right Triangle 42"/>
            <p:cNvSpPr/>
            <p:nvPr/>
          </p:nvSpPr>
          <p:spPr>
            <a:xfrm rot="5400000" flipH="1" flipV="1">
              <a:off x="1044101" y="2122159"/>
              <a:ext cx="146051" cy="14605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45"/>
          <p:cNvGrpSpPr>
            <a:grpSpLocks/>
          </p:cNvGrpSpPr>
          <p:nvPr/>
        </p:nvGrpSpPr>
        <p:grpSpPr bwMode="auto">
          <a:xfrm>
            <a:off x="5472113" y="3833813"/>
            <a:ext cx="2674937" cy="869950"/>
            <a:chOff x="666327" y="2071369"/>
            <a:chExt cx="2674811" cy="868981"/>
          </a:xfrm>
        </p:grpSpPr>
        <p:sp>
          <p:nvSpPr>
            <p:cNvPr id="48" name="TextBox 47"/>
            <p:cNvSpPr txBox="1"/>
            <p:nvPr/>
          </p:nvSpPr>
          <p:spPr>
            <a:xfrm>
              <a:off x="666327" y="2291785"/>
              <a:ext cx="2674811" cy="648565"/>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a:t>
              </a:r>
            </a:p>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9" name="Right Triangle 48"/>
            <p:cNvSpPr/>
            <p:nvPr/>
          </p:nvSpPr>
          <p:spPr>
            <a:xfrm rot="10800000" flipH="1" flipV="1">
              <a:off x="885392" y="2071369"/>
              <a:ext cx="146043" cy="1458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3" name="TextBox 52"/>
          <p:cNvSpPr txBox="1">
            <a:spLocks noChangeArrowheads="1"/>
          </p:cNvSpPr>
          <p:nvPr/>
        </p:nvSpPr>
        <p:spPr bwMode="auto">
          <a:xfrm>
            <a:off x="5465763" y="4130675"/>
            <a:ext cx="26304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want to go swimming</a:t>
            </a:r>
          </a:p>
          <a:p>
            <a:pPr algn="ctr" eaLnBrk="1" hangingPunct="1"/>
            <a:r>
              <a:rPr lang="en-US" altLang="en-US" sz="1600">
                <a:solidFill>
                  <a:srgbClr val="003359"/>
                </a:solidFill>
                <a:latin typeface="Arial" charset="0"/>
              </a:rPr>
              <a:t>in the sea</a:t>
            </a:r>
          </a:p>
        </p:txBody>
      </p:sp>
      <p:grpSp>
        <p:nvGrpSpPr>
          <p:cNvPr id="4" name="Group 49"/>
          <p:cNvGrpSpPr>
            <a:grpSpLocks/>
          </p:cNvGrpSpPr>
          <p:nvPr/>
        </p:nvGrpSpPr>
        <p:grpSpPr bwMode="auto">
          <a:xfrm>
            <a:off x="431800" y="3840163"/>
            <a:ext cx="2673350" cy="868362"/>
            <a:chOff x="533418" y="2063489"/>
            <a:chExt cx="2673922" cy="868548"/>
          </a:xfrm>
        </p:grpSpPr>
        <p:sp>
          <p:nvSpPr>
            <p:cNvPr id="51" name="TextBox 50"/>
            <p:cNvSpPr txBox="1"/>
            <p:nvPr/>
          </p:nvSpPr>
          <p:spPr>
            <a:xfrm>
              <a:off x="533418" y="2284198"/>
              <a:ext cx="2673922" cy="647839"/>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52" name="Right Triangle 51"/>
            <p:cNvSpPr/>
            <p:nvPr/>
          </p:nvSpPr>
          <p:spPr>
            <a:xfrm flipH="1">
              <a:off x="2534096" y="2063489"/>
              <a:ext cx="146081" cy="146081"/>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54" name="TextBox 53"/>
          <p:cNvSpPr txBox="1">
            <a:spLocks noChangeArrowheads="1"/>
          </p:cNvSpPr>
          <p:nvPr/>
        </p:nvSpPr>
        <p:spPr bwMode="auto">
          <a:xfrm>
            <a:off x="590550" y="4133850"/>
            <a:ext cx="23082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 want to play tennis</a:t>
            </a:r>
          </a:p>
          <a:p>
            <a:pPr algn="ctr" eaLnBrk="1" hangingPunct="1"/>
            <a:r>
              <a:rPr lang="en-US" altLang="en-US" sz="1600">
                <a:solidFill>
                  <a:srgbClr val="003359"/>
                </a:solidFill>
                <a:latin typeface="Arial" charset="0"/>
              </a:rPr>
              <a:t>with my friend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686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4.0: Communication</a:t>
            </a:r>
            <a:endParaRPr lang="en-US" altLang="en-US" sz="1400" b="1">
              <a:solidFill>
                <a:srgbClr val="FFFFFF"/>
              </a:solidFill>
              <a:latin typeface="Arial" charset="0"/>
            </a:endParaRPr>
          </a:p>
        </p:txBody>
      </p:sp>
      <p:sp>
        <p:nvSpPr>
          <p:cNvPr id="47" name="Text Placeholder 16"/>
          <p:cNvSpPr txBox="1">
            <a:spLocks/>
          </p:cNvSpPr>
          <p:nvPr/>
        </p:nvSpPr>
        <p:spPr>
          <a:xfrm>
            <a:off x="5549900" y="95250"/>
            <a:ext cx="3238500" cy="260350"/>
          </a:xfrm>
          <a:prstGeom prst="rect">
            <a:avLst/>
          </a:prstGeom>
        </p:spPr>
        <p:txBody>
          <a:bodyPr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latin typeface="Arial" pitchFamily="34" charset="0"/>
                <a:cs typeface="Arial" pitchFamily="34" charset="0"/>
              </a:rPr>
              <a:t>Activity 4.2: Practice</a:t>
            </a:r>
            <a:endParaRPr lang="en-GB" sz="1050" dirty="0">
              <a:latin typeface="Arial" pitchFamily="34" charset="0"/>
              <a:cs typeface="Arial" pitchFamily="34" charset="0"/>
            </a:endParaRPr>
          </a:p>
        </p:txBody>
      </p:sp>
      <p:sp>
        <p:nvSpPr>
          <p:cNvPr id="10" name="Rectangle 9"/>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1" name="Rectangle 10"/>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36871" name="Picture 3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35525" y="2135188"/>
            <a:ext cx="393382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38"/>
          <p:cNvSpPr>
            <a:spLocks noChangeArrowheads="1"/>
          </p:cNvSpPr>
          <p:nvPr/>
        </p:nvSpPr>
        <p:spPr bwMode="auto">
          <a:xfrm>
            <a:off x="360363" y="850900"/>
            <a:ext cx="4903787"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marL="342900" indent="-342900">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ct val="200000"/>
              </a:lnSpc>
              <a:buFont typeface="Calibri" charset="0"/>
              <a:buAutoNum type="arabicPeriod"/>
            </a:pPr>
            <a:r>
              <a:rPr lang="en-US" altLang="en-US" sz="1600">
                <a:latin typeface="Arial" charset="0"/>
              </a:rPr>
              <a:t>What do you like doing in your free time?</a:t>
            </a:r>
          </a:p>
          <a:p>
            <a:pPr eaLnBrk="1" hangingPunct="1">
              <a:lnSpc>
                <a:spcPct val="200000"/>
              </a:lnSpc>
              <a:buFont typeface="Calibri" charset="0"/>
              <a:buAutoNum type="arabicPeriod"/>
            </a:pPr>
            <a:r>
              <a:rPr lang="en-US" altLang="en-US" sz="1600">
                <a:latin typeface="Arial" charset="0"/>
              </a:rPr>
              <a:t>What is your favorite hobby? Why do you like it?</a:t>
            </a:r>
          </a:p>
          <a:p>
            <a:pPr eaLnBrk="1" hangingPunct="1">
              <a:lnSpc>
                <a:spcPct val="200000"/>
              </a:lnSpc>
              <a:buFont typeface="Calibri" charset="0"/>
              <a:buAutoNum type="arabicPeriod"/>
            </a:pPr>
            <a:r>
              <a:rPr lang="en-US" altLang="en-US" sz="1600">
                <a:latin typeface="Arial" charset="0"/>
              </a:rPr>
              <a:t>Which sports do you like doing?</a:t>
            </a:r>
          </a:p>
          <a:p>
            <a:pPr eaLnBrk="1" hangingPunct="1">
              <a:lnSpc>
                <a:spcPct val="200000"/>
              </a:lnSpc>
              <a:buFont typeface="Calibri" charset="0"/>
              <a:buAutoNum type="arabicPeriod"/>
            </a:pPr>
            <a:r>
              <a:rPr lang="en-US" altLang="en-US" sz="1600">
                <a:latin typeface="Arial" charset="0"/>
              </a:rPr>
              <a:t>Which sports do you hate doing?</a:t>
            </a:r>
          </a:p>
          <a:p>
            <a:pPr eaLnBrk="1" hangingPunct="1">
              <a:lnSpc>
                <a:spcPct val="200000"/>
              </a:lnSpc>
              <a:buFont typeface="Calibri" charset="0"/>
              <a:buAutoNum type="arabicPeriod"/>
            </a:pPr>
            <a:r>
              <a:rPr lang="en-US" altLang="en-US" sz="1600">
                <a:latin typeface="Arial" charset="0"/>
              </a:rPr>
              <a:t>Which hobbies do you think are fun?</a:t>
            </a:r>
          </a:p>
          <a:p>
            <a:pPr eaLnBrk="1" hangingPunct="1">
              <a:lnSpc>
                <a:spcPct val="200000"/>
              </a:lnSpc>
              <a:buFont typeface="Calibri" charset="0"/>
              <a:buAutoNum type="arabicPeriod"/>
            </a:pPr>
            <a:r>
              <a:rPr lang="en-US" altLang="en-US" sz="1600">
                <a:latin typeface="Arial" charset="0"/>
              </a:rPr>
              <a:t>Which hobbies do you think are boring?</a:t>
            </a:r>
          </a:p>
          <a:p>
            <a:pPr eaLnBrk="1" hangingPunct="1">
              <a:lnSpc>
                <a:spcPct val="200000"/>
              </a:lnSpc>
              <a:buFont typeface="Calibri" charset="0"/>
              <a:buAutoNum type="arabicPeriod"/>
            </a:pPr>
            <a:r>
              <a:rPr lang="en-US" altLang="en-US" sz="1600">
                <a:latin typeface="Arial" charset="0"/>
              </a:rPr>
              <a:t>What do you usually do at the weekends?</a:t>
            </a:r>
          </a:p>
          <a:p>
            <a:pPr eaLnBrk="1" hangingPunct="1">
              <a:lnSpc>
                <a:spcPct val="200000"/>
              </a:lnSpc>
              <a:buFont typeface="Calibri" charset="0"/>
              <a:buAutoNum type="arabicPeriod"/>
            </a:pPr>
            <a:r>
              <a:rPr lang="en-US" altLang="en-US" sz="1600">
                <a:latin typeface="Arial" charset="0"/>
              </a:rPr>
              <a:t>What do you usually do in the evenings?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7" name="Title 8"/>
          <p:cNvSpPr txBox="1">
            <a:spLocks/>
          </p:cNvSpPr>
          <p:nvPr/>
        </p:nvSpPr>
        <p:spPr>
          <a:xfrm>
            <a:off x="355600" y="104775"/>
            <a:ext cx="5168900" cy="246063"/>
          </a:xfrm>
          <a:prstGeom prst="rect">
            <a:avLst/>
          </a:prstGeom>
        </p:spPr>
        <p:txBody>
          <a:bodyPr lIns="0" tIns="0" rIns="0" bIns="0">
            <a:spAutoFit/>
          </a:bodyPr>
          <a:lstStyle>
            <a:lvl1pPr algn="l" defTabSz="457200" rtl="0" eaLnBrk="1" latinLnBrk="0" hangingPunct="1">
              <a:spcBef>
                <a:spcPct val="0"/>
              </a:spcBef>
              <a:buNone/>
              <a:defRPr sz="1600" b="1" i="0" kern="1200">
                <a:solidFill>
                  <a:srgbClr val="FFFFFF"/>
                </a:solidFill>
                <a:latin typeface="Arial"/>
                <a:ea typeface="+mj-ea"/>
                <a:cs typeface="Arial"/>
              </a:defRPr>
            </a:lvl1pPr>
          </a:lstStyle>
          <a:p>
            <a:pPr>
              <a:defRPr/>
            </a:pPr>
            <a:r>
              <a:rPr lang="en-US" kern="0" dirty="0">
                <a:latin typeface="Arial" pitchFamily="34" charset="0"/>
                <a:cs typeface="Arial" pitchFamily="34" charset="0"/>
              </a:rPr>
              <a:t>Part 4.0: Communication</a:t>
            </a:r>
            <a:endParaRPr lang="en-US" dirty="0">
              <a:latin typeface="Arial" pitchFamily="34" charset="0"/>
              <a:cs typeface="Arial" pitchFamily="34" charset="0"/>
            </a:endParaRPr>
          </a:p>
        </p:txBody>
      </p:sp>
      <p:sp>
        <p:nvSpPr>
          <p:cNvPr id="8" name="Text Placeholder 16"/>
          <p:cNvSpPr txBox="1">
            <a:spLocks/>
          </p:cNvSpPr>
          <p:nvPr/>
        </p:nvSpPr>
        <p:spPr>
          <a:xfrm>
            <a:off x="5549900" y="95250"/>
            <a:ext cx="3238500" cy="260350"/>
          </a:xfrm>
          <a:prstGeom prst="rect">
            <a:avLst/>
          </a:prstGeom>
        </p:spPr>
        <p:txBody>
          <a:bodyPr lIns="0" tIns="0" rIns="0" bIns="0">
            <a:normAutofit/>
          </a:bodyPr>
          <a:lstStyle>
            <a:lvl1pPr marL="0" indent="0" algn="r" defTabSz="457200" rtl="0" eaLnBrk="1" latinLnBrk="0" hangingPunct="1">
              <a:spcBef>
                <a:spcPct val="20000"/>
              </a:spcBef>
              <a:buFont typeface="Arial"/>
              <a:buNone/>
              <a:defRPr sz="1600" b="0" i="0" kern="1200">
                <a:solidFill>
                  <a:schemeClr val="bg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rgbClr val="F12C3E"/>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rgbClr val="F12C3E"/>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F12C3E"/>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rgbClr val="F12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kern="0" dirty="0">
                <a:latin typeface="Arial" pitchFamily="34" charset="0"/>
                <a:cs typeface="Arial" pitchFamily="34" charset="0"/>
              </a:rPr>
              <a:t>Activity </a:t>
            </a:r>
            <a:r>
              <a:rPr lang="en-US" kern="0" dirty="0" smtClean="0">
                <a:latin typeface="Arial" pitchFamily="34" charset="0"/>
                <a:cs typeface="Arial" pitchFamily="34" charset="0"/>
              </a:rPr>
              <a:t>4.2: </a:t>
            </a:r>
            <a:r>
              <a:rPr lang="en-US" kern="0" dirty="0">
                <a:latin typeface="Arial" pitchFamily="34" charset="0"/>
                <a:cs typeface="Arial" pitchFamily="34" charset="0"/>
              </a:rPr>
              <a:t>Feedback</a:t>
            </a:r>
            <a:endParaRPr lang="en-GB" dirty="0">
              <a:latin typeface="Arial" pitchFamily="34" charset="0"/>
              <a:cs typeface="Arial" pitchFamily="34" charset="0"/>
            </a:endParaRPr>
          </a:p>
        </p:txBody>
      </p:sp>
      <p:sp>
        <p:nvSpPr>
          <p:cNvPr id="76" name="Rectangle 75"/>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77" name="Rectangle 76"/>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9" name="Table 8"/>
          <p:cNvGraphicFramePr>
            <a:graphicFrameLocks noGrp="1"/>
          </p:cNvGraphicFramePr>
          <p:nvPr/>
        </p:nvGraphicFramePr>
        <p:xfrm>
          <a:off x="361950" y="698500"/>
          <a:ext cx="8420104" cy="4241794"/>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42898">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243681">
                <a:tc rowSpan="4">
                  <a:txBody>
                    <a:bodyPr/>
                    <a:lstStyle/>
                    <a:p>
                      <a:pPr algn="ctr">
                        <a:lnSpc>
                          <a:spcPts val="1000"/>
                        </a:lnSpc>
                      </a:pPr>
                      <a:r>
                        <a:rPr lang="en-US" sz="1000" b="0" i="0" kern="1500" spc="30">
                          <a:solidFill>
                            <a:schemeClr val="bg1"/>
                          </a:solidFill>
                          <a:latin typeface="Arial" pitchFamily="34" charset="0"/>
                          <a:cs typeface="Arial" pitchFamily="34" charset="0"/>
                        </a:rPr>
                        <a:t>Student 1</a:t>
                      </a: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2</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3</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rowSpan="4">
                  <a:txBody>
                    <a:bodyPr/>
                    <a:lstStyle/>
                    <a:p>
                      <a:pPr marL="0" marR="0" indent="0" algn="ctr" defTabSz="457200" rtl="0" eaLnBrk="1" fontAlgn="auto" latinLnBrk="0" hangingPunct="1">
                        <a:lnSpc>
                          <a:spcPts val="1000"/>
                        </a:lnSpc>
                        <a:spcBef>
                          <a:spcPts val="0"/>
                        </a:spcBef>
                        <a:spcAft>
                          <a:spcPts val="0"/>
                        </a:spcAft>
                        <a:buClrTx/>
                        <a:buSzTx/>
                        <a:buFontTx/>
                        <a:buNone/>
                        <a:tabLst/>
                        <a:defRPr/>
                      </a:pPr>
                      <a:r>
                        <a:rPr lang="en-US" sz="1000" b="0" i="0" kern="1500" spc="30">
                          <a:solidFill>
                            <a:schemeClr val="bg1"/>
                          </a:solidFill>
                          <a:latin typeface="Arial" pitchFamily="34" charset="0"/>
                          <a:cs typeface="Arial" pitchFamily="34" charset="0"/>
                        </a:rPr>
                        <a:t>Student 4</a:t>
                      </a:r>
                    </a:p>
                  </a:txBody>
                  <a:tcPr marT="0" marB="0" vert="vert270" anchor="ctr">
                    <a:lnL w="12700" cmpd="sng">
                      <a:noFill/>
                    </a:lnL>
                    <a:lnR w="9525" cap="flat" cmpd="sng" algn="ctr">
                      <a:noFill/>
                      <a:prstDash val="solid"/>
                      <a:round/>
                      <a:headEnd type="none" w="med" len="med"/>
                      <a:tailEnd type="none" w="med" len="med"/>
                    </a:lnR>
                    <a:lnT w="9525"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Range: </a:t>
                      </a:r>
                      <a:r>
                        <a:rPr lang="en-US" sz="1000" b="0" i="0" dirty="0">
                          <a:solidFill>
                            <a:srgbClr val="003359"/>
                          </a:solidFill>
                          <a:latin typeface="Arial" pitchFamily="34" charset="0"/>
                          <a:cs typeface="Arial" pitchFamily="34" charset="0"/>
                        </a:rPr>
                        <a:t>How well you produce a range of language</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solidFill>
                        <a:srgbClr val="1F497D"/>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Accuracy:</a:t>
                      </a:r>
                      <a:r>
                        <a:rPr lang="en-US" sz="1000" b="0" i="0" dirty="0">
                          <a:solidFill>
                            <a:srgbClr val="003359"/>
                          </a:solidFill>
                          <a:latin typeface="Arial" pitchFamily="34" charset="0"/>
                          <a:cs typeface="Arial" pitchFamily="34" charset="0"/>
                        </a:rPr>
                        <a:t> How often you make mistakes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243681">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Quality of interaction: </a:t>
                      </a:r>
                      <a:r>
                        <a:rPr lang="en-US" sz="1000" b="0" i="0" dirty="0">
                          <a:solidFill>
                            <a:srgbClr val="003359"/>
                          </a:solidFill>
                          <a:latin typeface="Arial" pitchFamily="34" charset="0"/>
                          <a:cs typeface="Arial" pitchFamily="34" charset="0"/>
                        </a:rPr>
                        <a:t>How well you ask and answer questions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243681">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Fluency and Spoken Production: </a:t>
                      </a:r>
                      <a:r>
                        <a:rPr lang="en-US" sz="1000" b="0" i="0" dirty="0">
                          <a:solidFill>
                            <a:srgbClr val="003359"/>
                          </a:solidFill>
                          <a:latin typeface="Arial" pitchFamily="34" charset="0"/>
                          <a:cs typeface="Arial" pitchFamily="34" charset="0"/>
                        </a:rPr>
                        <a:t>How clearly you present ideas</a:t>
                      </a: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0F4F8"/>
                    </a:solidFill>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891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Encounter 18</a:t>
            </a:r>
          </a:p>
        </p:txBody>
      </p:sp>
      <p:sp>
        <p:nvSpPr>
          <p:cNvPr id="38916" name="TextBox 11"/>
          <p:cNvSpPr txBox="1">
            <a:spLocks noChangeArrowheads="1"/>
          </p:cNvSpPr>
          <p:nvPr/>
        </p:nvSpPr>
        <p:spPr bwMode="auto">
          <a:xfrm>
            <a:off x="6591300" y="1079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chemeClr val="bg1"/>
                </a:solidFill>
                <a:latin typeface="Arial" charset="0"/>
              </a:rPr>
              <a:t>Overall Feedback</a:t>
            </a:r>
          </a:p>
        </p:txBody>
      </p:sp>
      <p:sp>
        <p:nvSpPr>
          <p:cNvPr id="42" name="Rectangle 4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 name="Rectangle 4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8" name="Table 7"/>
          <p:cNvGraphicFramePr>
            <a:graphicFrameLocks noGrp="1"/>
          </p:cNvGraphicFramePr>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dirty="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5">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Activity 2.1: </a:t>
                      </a:r>
                      <a:r>
                        <a:rPr kumimoji="0" lang="en-US" sz="1000" b="0" i="0" u="none" strike="noStrike" cap="none" normalizeH="0" baseline="0" dirty="0" smtClean="0">
                          <a:ln>
                            <a:noFill/>
                          </a:ln>
                          <a:solidFill>
                            <a:srgbClr val="003359"/>
                          </a:solidFill>
                          <a:effectLst/>
                          <a:latin typeface="Arial" pitchFamily="34" charset="0"/>
                          <a:cs typeface="Arial" pitchFamily="34" charset="0"/>
                        </a:rPr>
                        <a:t>Sports and Hobbies Vocabulary Race</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2.2: </a:t>
                      </a:r>
                      <a:r>
                        <a:rPr kumimoji="0" lang="en-US" sz="1000" b="0" i="0" u="none" strike="noStrike" cap="none" normalizeH="0" baseline="0" dirty="0" smtClean="0">
                          <a:ln>
                            <a:noFill/>
                          </a:ln>
                          <a:solidFill>
                            <a:srgbClr val="003359"/>
                          </a:solidFill>
                          <a:effectLst/>
                          <a:latin typeface="Arial" pitchFamily="34" charset="0"/>
                          <a:ea typeface="Verdana" pitchFamily="34" charset="0"/>
                          <a:cs typeface="Arial" pitchFamily="34" charset="0"/>
                        </a:rPr>
                        <a:t>Expressing Opinions</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3.1: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Do-Play-Go Quiz</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Activity 3.2: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Loves, Likes, Hates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Activity 4.1: </a:t>
                      </a:r>
                      <a:r>
                        <a:rPr kumimoji="0" lang="en-GB"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What Shall We Do?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4.2: </a:t>
                      </a:r>
                      <a:r>
                        <a:rPr kumimoji="0" lang="en-GB" sz="1000" b="0" i="0" u="none" strike="noStrike" cap="none" normalizeH="0" baseline="0" dirty="0" smtClean="0">
                          <a:ln>
                            <a:noFill/>
                          </a:ln>
                          <a:solidFill>
                            <a:srgbClr val="003359"/>
                          </a:solidFill>
                          <a:effectLst/>
                          <a:latin typeface="Arial" pitchFamily="34" charset="0"/>
                          <a:cs typeface="Arial" pitchFamily="34" charset="0"/>
                        </a:rPr>
                        <a:t>Hobbies Discussion</a:t>
                      </a:r>
                      <a:r>
                        <a:rPr kumimoji="0" lang="en-GB" sz="1000" b="1" i="0" u="none" strike="noStrike" cap="none" normalizeH="0" baseline="0" dirty="0" smtClean="0">
                          <a:ln>
                            <a:noFill/>
                          </a:ln>
                          <a:solidFill>
                            <a:srgbClr val="003359"/>
                          </a:solidFill>
                          <a:effectLst/>
                          <a:latin typeface="Arial" pitchFamily="34" charset="0"/>
                          <a:cs typeface="Arial" pitchFamily="34" charset="0"/>
                        </a:rPr>
                        <a:t> </a:t>
                      </a:r>
                      <a:endParaRPr kumimoji="0" lang="en-US" sz="1000" b="0" i="0" u="none" strike="noStrike" kern="1200" cap="none" normalizeH="0" baseline="0" dirty="0" smtClean="0">
                        <a:ln>
                          <a:noFill/>
                        </a:ln>
                        <a:solidFill>
                          <a:srgbClr val="003359"/>
                        </a:solidFill>
                        <a:effectLst/>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38920" name="Vertical Text Placeholder 9"/>
          <p:cNvSpPr txBox="1">
            <a:spLocks/>
          </p:cNvSpPr>
          <p:nvPr/>
        </p:nvSpPr>
        <p:spPr bwMode="auto">
          <a:xfrm rot="10800000">
            <a:off x="406400" y="1485900"/>
            <a:ext cx="2476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20000"/>
              </a:spcBef>
              <a:buFont typeface="Arial" charset="0"/>
              <a:buNone/>
            </a:pPr>
            <a:r>
              <a:rPr lang="en-GB" altLang="en-US" sz="1100" b="1">
                <a:solidFill>
                  <a:schemeClr val="bg1"/>
                </a:solidFill>
                <a:latin typeface="Arial" charset="0"/>
              </a:rPr>
              <a:t>Student 1</a:t>
            </a:r>
            <a:endParaRPr lang="en-US" altLang="en-US" sz="1100" b="1">
              <a:solidFill>
                <a:schemeClr val="bg1"/>
              </a:solidFill>
              <a:latin typeface="Arial" charset="0"/>
            </a:endParaRPr>
          </a:p>
        </p:txBody>
      </p:sp>
      <p:sp>
        <p:nvSpPr>
          <p:cNvPr id="9" name="Rectangle 8"/>
          <p:cNvSpPr/>
          <p:nvPr/>
        </p:nvSpPr>
        <p:spPr>
          <a:xfrm>
            <a:off x="361950" y="3232150"/>
            <a:ext cx="8420100" cy="1547813"/>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8922" name="TextBox 9"/>
          <p:cNvSpPr txBox="1">
            <a:spLocks noChangeArrowheads="1"/>
          </p:cNvSpPr>
          <p:nvPr/>
        </p:nvSpPr>
        <p:spPr bwMode="auto">
          <a:xfrm>
            <a:off x="590550" y="336550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993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Encounter 18</a:t>
            </a:r>
          </a:p>
        </p:txBody>
      </p:sp>
      <p:sp>
        <p:nvSpPr>
          <p:cNvPr id="39940" name="TextBox 11"/>
          <p:cNvSpPr txBox="1">
            <a:spLocks noChangeArrowheads="1"/>
          </p:cNvSpPr>
          <p:nvPr/>
        </p:nvSpPr>
        <p:spPr bwMode="auto">
          <a:xfrm>
            <a:off x="6591300" y="1079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chemeClr val="bg1"/>
                </a:solidFill>
                <a:latin typeface="Arial" charset="0"/>
              </a:rPr>
              <a:t>Overall Feedback</a:t>
            </a:r>
          </a:p>
        </p:txBody>
      </p:sp>
      <p:sp>
        <p:nvSpPr>
          <p:cNvPr id="42" name="Rectangle 4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 name="Rectangle 4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8" name="Table 7"/>
          <p:cNvGraphicFramePr>
            <a:graphicFrameLocks noGrp="1"/>
          </p:cNvGraphicFramePr>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5">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Activity 2.1: </a:t>
                      </a:r>
                      <a:r>
                        <a:rPr kumimoji="0" lang="en-US" sz="1000" b="0" i="0" u="none" strike="noStrike" cap="none" normalizeH="0" baseline="0" dirty="0" smtClean="0">
                          <a:ln>
                            <a:noFill/>
                          </a:ln>
                          <a:solidFill>
                            <a:srgbClr val="003359"/>
                          </a:solidFill>
                          <a:effectLst/>
                          <a:latin typeface="Arial" pitchFamily="34" charset="0"/>
                          <a:cs typeface="Arial" pitchFamily="34" charset="0"/>
                        </a:rPr>
                        <a:t>Sports and Hobbies Vocabulary Race</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2.2: </a:t>
                      </a:r>
                      <a:r>
                        <a:rPr kumimoji="0" lang="en-US" sz="1000" b="0" i="0" u="none" strike="noStrike" cap="none" normalizeH="0" baseline="0" dirty="0" smtClean="0">
                          <a:ln>
                            <a:noFill/>
                          </a:ln>
                          <a:solidFill>
                            <a:srgbClr val="003359"/>
                          </a:solidFill>
                          <a:effectLst/>
                          <a:latin typeface="Arial" pitchFamily="34" charset="0"/>
                          <a:ea typeface="Verdana" pitchFamily="34" charset="0"/>
                          <a:cs typeface="Arial" pitchFamily="34" charset="0"/>
                        </a:rPr>
                        <a:t>Expressing Opinions</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3.1: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Do-Play-Go Quiz</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Activity 3.2: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Loves, Likes, Hates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Activity 4.1: </a:t>
                      </a:r>
                      <a:r>
                        <a:rPr kumimoji="0" lang="en-GB"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What Shall We Do?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4.2: </a:t>
                      </a:r>
                      <a:r>
                        <a:rPr kumimoji="0" lang="en-GB" sz="1000" b="0" i="0" u="none" strike="noStrike" cap="none" normalizeH="0" baseline="0" dirty="0" smtClean="0">
                          <a:ln>
                            <a:noFill/>
                          </a:ln>
                          <a:solidFill>
                            <a:srgbClr val="003359"/>
                          </a:solidFill>
                          <a:effectLst/>
                          <a:latin typeface="Arial" pitchFamily="34" charset="0"/>
                          <a:cs typeface="Arial" pitchFamily="34" charset="0"/>
                        </a:rPr>
                        <a:t>Hobbies Discussion</a:t>
                      </a:r>
                      <a:r>
                        <a:rPr kumimoji="0" lang="en-GB" sz="1000" b="1" i="0" u="none" strike="noStrike" cap="none" normalizeH="0" baseline="0" dirty="0" smtClean="0">
                          <a:ln>
                            <a:noFill/>
                          </a:ln>
                          <a:solidFill>
                            <a:srgbClr val="003359"/>
                          </a:solidFill>
                          <a:effectLst/>
                          <a:latin typeface="Arial" pitchFamily="34" charset="0"/>
                          <a:cs typeface="Arial" pitchFamily="34" charset="0"/>
                        </a:rPr>
                        <a:t> </a:t>
                      </a:r>
                      <a:endParaRPr kumimoji="0" lang="en-US" sz="1000" b="0" i="0" u="none" strike="noStrike" kern="1200" cap="none" normalizeH="0" baseline="0" dirty="0" smtClean="0">
                        <a:ln>
                          <a:noFill/>
                        </a:ln>
                        <a:solidFill>
                          <a:srgbClr val="003359"/>
                        </a:solidFill>
                        <a:effectLst/>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39944" name="Vertical Text Placeholder 9"/>
          <p:cNvSpPr txBox="1">
            <a:spLocks/>
          </p:cNvSpPr>
          <p:nvPr/>
        </p:nvSpPr>
        <p:spPr bwMode="auto">
          <a:xfrm rot="10800000">
            <a:off x="406400" y="1485900"/>
            <a:ext cx="2476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20000"/>
              </a:spcBef>
              <a:buFont typeface="Arial" charset="0"/>
              <a:buNone/>
            </a:pPr>
            <a:r>
              <a:rPr lang="en-GB" altLang="en-US" sz="1100" b="1">
                <a:solidFill>
                  <a:schemeClr val="bg1"/>
                </a:solidFill>
                <a:latin typeface="Arial" charset="0"/>
              </a:rPr>
              <a:t>Student 2</a:t>
            </a:r>
            <a:endParaRPr lang="en-US" altLang="en-US" sz="1100" b="1">
              <a:solidFill>
                <a:schemeClr val="bg1"/>
              </a:solidFill>
              <a:latin typeface="Arial" charset="0"/>
            </a:endParaRPr>
          </a:p>
        </p:txBody>
      </p:sp>
      <p:sp>
        <p:nvSpPr>
          <p:cNvPr id="9" name="Rectangle 8"/>
          <p:cNvSpPr/>
          <p:nvPr/>
        </p:nvSpPr>
        <p:spPr>
          <a:xfrm>
            <a:off x="361950" y="3232150"/>
            <a:ext cx="8420100" cy="1547813"/>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9946" name="TextBox 9"/>
          <p:cNvSpPr txBox="1">
            <a:spLocks noChangeArrowheads="1"/>
          </p:cNvSpPr>
          <p:nvPr/>
        </p:nvSpPr>
        <p:spPr bwMode="auto">
          <a:xfrm>
            <a:off x="590550" y="336550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2588" y="1187450"/>
            <a:ext cx="591026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100"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1.0: Warm-Up</a:t>
            </a:r>
            <a:endParaRPr lang="en-US" altLang="en-US" sz="1400" b="1">
              <a:solidFill>
                <a:srgbClr val="FFFFFF"/>
              </a:solidFill>
              <a:latin typeface="Arial" charset="0"/>
            </a:endParaRPr>
          </a:p>
        </p:txBody>
      </p:sp>
      <p:sp>
        <p:nvSpPr>
          <p:cNvPr id="27" name="Rectangle 26"/>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8" name="Rectangle 27"/>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103" name="TextBox 38"/>
          <p:cNvSpPr txBox="1">
            <a:spLocks noChangeArrowheads="1"/>
          </p:cNvSpPr>
          <p:nvPr/>
        </p:nvSpPr>
        <p:spPr bwMode="auto">
          <a:xfrm>
            <a:off x="3892550" y="850900"/>
            <a:ext cx="1430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a:latin typeface="Arial" charset="0"/>
              </a:rPr>
              <a:t>do    be    can</a:t>
            </a:r>
          </a:p>
        </p:txBody>
      </p:sp>
      <p:grpSp>
        <p:nvGrpSpPr>
          <p:cNvPr id="2" name="Group 39"/>
          <p:cNvGrpSpPr/>
          <p:nvPr/>
        </p:nvGrpSpPr>
        <p:grpSpPr>
          <a:xfrm>
            <a:off x="5944164" y="2509200"/>
            <a:ext cx="2196273" cy="648000"/>
            <a:chOff x="2916494" y="3014663"/>
            <a:chExt cx="2353368" cy="648000"/>
          </a:xfrm>
          <a:solidFill>
            <a:srgbClr val="D0ECF3"/>
          </a:solidFill>
        </p:grpSpPr>
        <p:sp>
          <p:nvSpPr>
            <p:cNvPr id="41" name="TextBox 40"/>
            <p:cNvSpPr txBox="1"/>
            <p:nvPr/>
          </p:nvSpPr>
          <p:spPr>
            <a:xfrm flipH="1">
              <a:off x="3155951" y="3014663"/>
              <a:ext cx="2113911"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latin typeface="Arial" pitchFamily="34" charset="0"/>
                  <a:ea typeface="ＭＳ Ｐゴシック" charset="0"/>
                  <a:cs typeface="Arial" panose="020B0604020202020204" pitchFamily="34" charset="0"/>
                </a:rPr>
                <a:t>                      ?</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42" name="Right Triangle 41"/>
            <p:cNvSpPr/>
            <p:nvPr/>
          </p:nvSpPr>
          <p:spPr>
            <a:xfrm rot="10800000">
              <a:off x="2916494" y="3255973"/>
              <a:ext cx="158158"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3" name="Group 42"/>
          <p:cNvGrpSpPr/>
          <p:nvPr/>
        </p:nvGrpSpPr>
        <p:grpSpPr>
          <a:xfrm flipH="1">
            <a:off x="5955955" y="928092"/>
            <a:ext cx="2188108" cy="648000"/>
            <a:chOff x="2311680" y="1440373"/>
            <a:chExt cx="2188108" cy="648000"/>
          </a:xfrm>
          <a:solidFill>
            <a:srgbClr val="D0ECF3"/>
          </a:solidFill>
        </p:grpSpPr>
        <p:sp>
          <p:nvSpPr>
            <p:cNvPr id="44" name="TextBox 43"/>
            <p:cNvSpPr txBox="1"/>
            <p:nvPr/>
          </p:nvSpPr>
          <p:spPr>
            <a:xfrm>
              <a:off x="2311680" y="144037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fontAlgn="auto" hangingPunct="1">
                <a:spcBef>
                  <a:spcPct val="50000"/>
                </a:spcBef>
                <a:spcAft>
                  <a:spcPts val="0"/>
                </a:spcAft>
                <a:defRPr/>
              </a:pPr>
              <a:r>
                <a:rPr lang="en-US" sz="1600" u="dotted" dirty="0">
                  <a:latin typeface="Arial" pitchFamily="34" charset="0"/>
                  <a:ea typeface="ＭＳ Ｐゴシック" charset="0"/>
                  <a:cs typeface="Arial" panose="020B0604020202020204" pitchFamily="34" charset="0"/>
                </a:rPr>
                <a:t>                      ?</a:t>
              </a:r>
            </a:p>
          </p:txBody>
        </p:sp>
        <p:sp>
          <p:nvSpPr>
            <p:cNvPr id="45" name="Right Triangle 44"/>
            <p:cNvSpPr/>
            <p:nvPr/>
          </p:nvSpPr>
          <p:spPr>
            <a:xfrm rot="10800000" flipH="1" flipV="1">
              <a:off x="4353737" y="1800410"/>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106" name="Group 45"/>
          <p:cNvGrpSpPr>
            <a:grpSpLocks/>
          </p:cNvGrpSpPr>
          <p:nvPr/>
        </p:nvGrpSpPr>
        <p:grpSpPr bwMode="auto">
          <a:xfrm>
            <a:off x="6170613" y="3843338"/>
            <a:ext cx="1973262" cy="862012"/>
            <a:chOff x="1196977" y="2078899"/>
            <a:chExt cx="1972997" cy="861451"/>
          </a:xfrm>
        </p:grpSpPr>
        <p:sp>
          <p:nvSpPr>
            <p:cNvPr id="47" name="TextBox 46"/>
            <p:cNvSpPr txBox="1"/>
            <p:nvPr/>
          </p:nvSpPr>
          <p:spPr>
            <a:xfrm>
              <a:off x="1196977" y="2291486"/>
              <a:ext cx="1972997" cy="648864"/>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latin typeface="Arial" pitchFamily="34" charset="0"/>
                  <a:ea typeface="ＭＳ Ｐゴシック" charset="0"/>
                  <a:cs typeface="Arial" panose="020B0604020202020204" pitchFamily="34" charset="0"/>
                </a:rPr>
                <a:t>                      ?</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48" name="Right Triangle 47"/>
            <p:cNvSpPr/>
            <p:nvPr/>
          </p:nvSpPr>
          <p:spPr>
            <a:xfrm rot="10800000" flipH="1" flipV="1">
              <a:off x="1355706" y="2078899"/>
              <a:ext cx="146030" cy="145955"/>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107" name="Group 48"/>
          <p:cNvGrpSpPr>
            <a:grpSpLocks/>
          </p:cNvGrpSpPr>
          <p:nvPr/>
        </p:nvGrpSpPr>
        <p:grpSpPr bwMode="auto">
          <a:xfrm>
            <a:off x="427038" y="928688"/>
            <a:ext cx="2195512" cy="647700"/>
            <a:chOff x="1960573" y="1731954"/>
            <a:chExt cx="2196501" cy="647684"/>
          </a:xfrm>
        </p:grpSpPr>
        <p:sp>
          <p:nvSpPr>
            <p:cNvPr id="50" name="TextBox 49"/>
            <p:cNvSpPr txBox="1"/>
            <p:nvPr/>
          </p:nvSpPr>
          <p:spPr>
            <a:xfrm>
              <a:off x="1960573" y="1731954"/>
              <a:ext cx="1972563" cy="647684"/>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latin typeface="Arial" pitchFamily="34" charset="0"/>
                  <a:ea typeface="ＭＳ Ｐゴシック" charset="0"/>
                  <a:cs typeface="Arial" panose="020B0604020202020204" pitchFamily="34" charset="0"/>
                </a:rPr>
                <a:t>                      ?</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51" name="Right Triangle 50"/>
            <p:cNvSpPr/>
            <p:nvPr/>
          </p:nvSpPr>
          <p:spPr>
            <a:xfrm rot="10800000" flipH="1" flipV="1">
              <a:off x="4010958" y="2122469"/>
              <a:ext cx="146116" cy="146046"/>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108" name="Group 54"/>
          <p:cNvGrpSpPr>
            <a:grpSpLocks/>
          </p:cNvGrpSpPr>
          <p:nvPr/>
        </p:nvGrpSpPr>
        <p:grpSpPr bwMode="auto">
          <a:xfrm>
            <a:off x="427038" y="3830638"/>
            <a:ext cx="1971675" cy="874712"/>
            <a:chOff x="2457449" y="2066290"/>
            <a:chExt cx="1972997" cy="874060"/>
          </a:xfrm>
        </p:grpSpPr>
        <p:sp>
          <p:nvSpPr>
            <p:cNvPr id="56" name="TextBox 55"/>
            <p:cNvSpPr txBox="1"/>
            <p:nvPr/>
          </p:nvSpPr>
          <p:spPr>
            <a:xfrm>
              <a:off x="2457449" y="2293133"/>
              <a:ext cx="1972997" cy="647217"/>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latin typeface="Arial" pitchFamily="34" charset="0"/>
                  <a:ea typeface="ＭＳ Ｐゴシック" charset="0"/>
                  <a:cs typeface="Arial" panose="020B0604020202020204" pitchFamily="34" charset="0"/>
                </a:rPr>
                <a:t>                      ?</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57" name="Right Triangle 56"/>
            <p:cNvSpPr/>
            <p:nvPr/>
          </p:nvSpPr>
          <p:spPr>
            <a:xfrm flipH="1">
              <a:off x="4073019" y="2066290"/>
              <a:ext cx="146148" cy="145941"/>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grpSp>
        <p:nvGrpSpPr>
          <p:cNvPr id="4109" name="Group 3"/>
          <p:cNvGrpSpPr>
            <a:grpSpLocks/>
          </p:cNvGrpSpPr>
          <p:nvPr/>
        </p:nvGrpSpPr>
        <p:grpSpPr bwMode="auto">
          <a:xfrm>
            <a:off x="427038" y="2490788"/>
            <a:ext cx="2192337" cy="649287"/>
            <a:chOff x="220445" y="2227263"/>
            <a:chExt cx="2192648" cy="649287"/>
          </a:xfrm>
        </p:grpSpPr>
        <p:grpSp>
          <p:nvGrpSpPr>
            <p:cNvPr id="4110" name="Group 51"/>
            <p:cNvGrpSpPr>
              <a:grpSpLocks/>
            </p:cNvGrpSpPr>
            <p:nvPr/>
          </p:nvGrpSpPr>
          <p:grpSpPr bwMode="auto">
            <a:xfrm>
              <a:off x="220445" y="2227263"/>
              <a:ext cx="1972800" cy="649287"/>
              <a:chOff x="2209800" y="2266950"/>
              <a:chExt cx="1971402" cy="648000"/>
            </a:xfrm>
          </p:grpSpPr>
          <p:sp>
            <p:nvSpPr>
              <p:cNvPr id="53" name="TextBox 52"/>
              <p:cNvSpPr txBox="1"/>
              <p:nvPr/>
            </p:nvSpPr>
            <p:spPr>
              <a:xfrm>
                <a:off x="2209800" y="2266950"/>
                <a:ext cx="1972144" cy="648000"/>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r>
                  <a:rPr lang="en-US" sz="1600" u="dotted" dirty="0">
                    <a:latin typeface="Arial" pitchFamily="34" charset="0"/>
                    <a:ea typeface="ＭＳ Ｐゴシック" charset="0"/>
                    <a:cs typeface="Arial" panose="020B0604020202020204" pitchFamily="34" charset="0"/>
                  </a:rPr>
                  <a:t>                      ?</a:t>
                </a: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54" name="Right Triangle 53"/>
              <p:cNvSpPr/>
              <p:nvPr/>
            </p:nvSpPr>
            <p:spPr>
              <a:xfrm rot="10800000" flipH="1">
                <a:off x="4034390" y="2388945"/>
                <a:ext cx="145967" cy="14576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29" name="Right Triangle 28"/>
            <p:cNvSpPr/>
            <p:nvPr/>
          </p:nvSpPr>
          <p:spPr bwMode="auto">
            <a:xfrm rot="16200000" flipH="1" flipV="1">
              <a:off x="2267033" y="2479665"/>
              <a:ext cx="146050" cy="146071"/>
            </a:xfrm>
            <a:prstGeom prst="rtTriangle">
              <a:avLst/>
            </a:prstGeom>
            <a:solidFill>
              <a:srgbClr val="F9B1B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0963"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Encounter 18</a:t>
            </a:r>
          </a:p>
        </p:txBody>
      </p:sp>
      <p:sp>
        <p:nvSpPr>
          <p:cNvPr id="40964" name="TextBox 11"/>
          <p:cNvSpPr txBox="1">
            <a:spLocks noChangeArrowheads="1"/>
          </p:cNvSpPr>
          <p:nvPr/>
        </p:nvSpPr>
        <p:spPr bwMode="auto">
          <a:xfrm>
            <a:off x="6591300" y="1079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chemeClr val="bg1"/>
                </a:solidFill>
                <a:latin typeface="Arial" charset="0"/>
              </a:rPr>
              <a:t>Overall Feedback</a:t>
            </a:r>
          </a:p>
        </p:txBody>
      </p:sp>
      <p:sp>
        <p:nvSpPr>
          <p:cNvPr id="42" name="Rectangle 4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 name="Rectangle 4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8" name="Table 7"/>
          <p:cNvGraphicFramePr>
            <a:graphicFrameLocks noGrp="1"/>
          </p:cNvGraphicFramePr>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5">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Activity 2.1: </a:t>
                      </a:r>
                      <a:r>
                        <a:rPr kumimoji="0" lang="en-US" sz="1000" b="0" i="0" u="none" strike="noStrike" cap="none" normalizeH="0" baseline="0" dirty="0" smtClean="0">
                          <a:ln>
                            <a:noFill/>
                          </a:ln>
                          <a:solidFill>
                            <a:srgbClr val="003359"/>
                          </a:solidFill>
                          <a:effectLst/>
                          <a:latin typeface="Arial" pitchFamily="34" charset="0"/>
                          <a:cs typeface="Arial" pitchFamily="34" charset="0"/>
                        </a:rPr>
                        <a:t>Sports and Hobbies Vocabulary Race</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2.2: </a:t>
                      </a:r>
                      <a:r>
                        <a:rPr kumimoji="0" lang="en-US" sz="1000" b="0" i="0" u="none" strike="noStrike" cap="none" normalizeH="0" baseline="0" dirty="0" smtClean="0">
                          <a:ln>
                            <a:noFill/>
                          </a:ln>
                          <a:solidFill>
                            <a:srgbClr val="003359"/>
                          </a:solidFill>
                          <a:effectLst/>
                          <a:latin typeface="Arial" pitchFamily="34" charset="0"/>
                          <a:ea typeface="Verdana" pitchFamily="34" charset="0"/>
                          <a:cs typeface="Arial" pitchFamily="34" charset="0"/>
                        </a:rPr>
                        <a:t>Expressing Opinions</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3.1: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Do-Play-Go Quiz</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Activity 3.2: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Loves, Likes, Hates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Activity 4.1: </a:t>
                      </a:r>
                      <a:r>
                        <a:rPr kumimoji="0" lang="en-GB"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What Shall We Do?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4.2: </a:t>
                      </a:r>
                      <a:r>
                        <a:rPr kumimoji="0" lang="en-GB" sz="1000" b="0" i="0" u="none" strike="noStrike" cap="none" normalizeH="0" baseline="0" dirty="0" smtClean="0">
                          <a:ln>
                            <a:noFill/>
                          </a:ln>
                          <a:solidFill>
                            <a:srgbClr val="003359"/>
                          </a:solidFill>
                          <a:effectLst/>
                          <a:latin typeface="Arial" pitchFamily="34" charset="0"/>
                          <a:cs typeface="Arial" pitchFamily="34" charset="0"/>
                        </a:rPr>
                        <a:t>Hobbies Discussion</a:t>
                      </a:r>
                      <a:r>
                        <a:rPr kumimoji="0" lang="en-GB" sz="1000" b="1" i="0" u="none" strike="noStrike" cap="none" normalizeH="0" baseline="0" dirty="0" smtClean="0">
                          <a:ln>
                            <a:noFill/>
                          </a:ln>
                          <a:solidFill>
                            <a:srgbClr val="003359"/>
                          </a:solidFill>
                          <a:effectLst/>
                          <a:latin typeface="Arial" pitchFamily="34" charset="0"/>
                          <a:cs typeface="Arial" pitchFamily="34" charset="0"/>
                        </a:rPr>
                        <a:t> </a:t>
                      </a:r>
                      <a:endParaRPr kumimoji="0" lang="en-US" sz="1000" b="0" i="0" u="none" strike="noStrike" kern="1200" cap="none" normalizeH="0" baseline="0" dirty="0" smtClean="0">
                        <a:ln>
                          <a:noFill/>
                        </a:ln>
                        <a:solidFill>
                          <a:srgbClr val="003359"/>
                        </a:solidFill>
                        <a:effectLst/>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40968" name="Vertical Text Placeholder 9"/>
          <p:cNvSpPr txBox="1">
            <a:spLocks/>
          </p:cNvSpPr>
          <p:nvPr/>
        </p:nvSpPr>
        <p:spPr bwMode="auto">
          <a:xfrm rot="10800000">
            <a:off x="406400" y="1485900"/>
            <a:ext cx="2476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20000"/>
              </a:spcBef>
              <a:buFont typeface="Arial" charset="0"/>
              <a:buNone/>
            </a:pPr>
            <a:r>
              <a:rPr lang="en-GB" altLang="en-US" sz="1100" b="1">
                <a:solidFill>
                  <a:schemeClr val="bg1"/>
                </a:solidFill>
                <a:latin typeface="Arial" charset="0"/>
              </a:rPr>
              <a:t>Student 3</a:t>
            </a:r>
            <a:endParaRPr lang="en-US" altLang="en-US" sz="1100" b="1">
              <a:solidFill>
                <a:schemeClr val="bg1"/>
              </a:solidFill>
              <a:latin typeface="Arial" charset="0"/>
            </a:endParaRPr>
          </a:p>
        </p:txBody>
      </p:sp>
      <p:sp>
        <p:nvSpPr>
          <p:cNvPr id="9" name="Rectangle 8"/>
          <p:cNvSpPr/>
          <p:nvPr/>
        </p:nvSpPr>
        <p:spPr>
          <a:xfrm>
            <a:off x="361950" y="3232150"/>
            <a:ext cx="8420100" cy="1547813"/>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0970" name="TextBox 9"/>
          <p:cNvSpPr txBox="1">
            <a:spLocks noChangeArrowheads="1"/>
          </p:cNvSpPr>
          <p:nvPr/>
        </p:nvSpPr>
        <p:spPr bwMode="auto">
          <a:xfrm>
            <a:off x="590550" y="336550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1987"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Encounter 18</a:t>
            </a:r>
          </a:p>
        </p:txBody>
      </p:sp>
      <p:sp>
        <p:nvSpPr>
          <p:cNvPr id="41988" name="TextBox 11"/>
          <p:cNvSpPr txBox="1">
            <a:spLocks noChangeArrowheads="1"/>
          </p:cNvSpPr>
          <p:nvPr/>
        </p:nvSpPr>
        <p:spPr bwMode="auto">
          <a:xfrm>
            <a:off x="6591300" y="10795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chemeClr val="bg1"/>
                </a:solidFill>
                <a:latin typeface="Arial" charset="0"/>
              </a:rPr>
              <a:t>Overall Feedback</a:t>
            </a:r>
          </a:p>
        </p:txBody>
      </p:sp>
      <p:sp>
        <p:nvSpPr>
          <p:cNvPr id="42" name="Rectangle 4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 name="Rectangle 4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aphicFrame>
        <p:nvGraphicFramePr>
          <p:cNvPr id="8" name="Table 7"/>
          <p:cNvGraphicFramePr>
            <a:graphicFrameLocks noGrp="1"/>
          </p:cNvGraphicFramePr>
          <p:nvPr/>
        </p:nvGraphicFramePr>
        <p:xfrm>
          <a:off x="361950" y="857250"/>
          <a:ext cx="8420104" cy="2161678"/>
        </p:xfrm>
        <a:graphic>
          <a:graphicData uri="http://schemas.openxmlformats.org/drawingml/2006/table">
            <a:tbl>
              <a:tblPr firstRow="1" firstCol="1" bandRow="1">
                <a:tableStyleId>{5C22544A-7EE6-4342-B048-85BDC9FD1C3A}</a:tableStyleId>
              </a:tblPr>
              <a:tblGrid>
                <a:gridCol w="330200"/>
                <a:gridCol w="4102100"/>
                <a:gridCol w="996951"/>
                <a:gridCol w="996951"/>
                <a:gridCol w="996951"/>
                <a:gridCol w="996951"/>
              </a:tblGrid>
              <a:tr h="336550">
                <a:tc>
                  <a:txBody>
                    <a:bodyPr/>
                    <a:lstStyle/>
                    <a:p>
                      <a:pPr>
                        <a:lnSpc>
                          <a:spcPts val="1000"/>
                        </a:lnSpc>
                      </a:pPr>
                      <a:endParaRPr lang="en-US" sz="1000" b="0" i="0" dirty="0">
                        <a:latin typeface="Arial" pitchFamily="34" charset="0"/>
                        <a:cs typeface="Arial" pitchFamily="34" charset="0"/>
                      </a:endParaRPr>
                    </a:p>
                  </a:txBody>
                  <a:tcPr marT="0" marB="0" anchor="ctr">
                    <a:lnB w="38100" cmpd="sng">
                      <a:noFill/>
                    </a:lnB>
                    <a:noFill/>
                  </a:tcPr>
                </a:tc>
                <a:tc>
                  <a:txBody>
                    <a:bodyPr/>
                    <a:lstStyle/>
                    <a:p>
                      <a:pPr>
                        <a:lnSpc>
                          <a:spcPts val="1000"/>
                        </a:lnSpc>
                      </a:pPr>
                      <a:endParaRPr lang="en-US" sz="1000" b="0" i="0">
                        <a:latin typeface="Arial" pitchFamily="34" charset="0"/>
                        <a:cs typeface="Arial" pitchFamily="34" charset="0"/>
                      </a:endParaRPr>
                    </a:p>
                  </a:txBody>
                  <a:tcPr marT="0" marB="0" anchor="ctr">
                    <a:lnR w="12700" cmpd="sng">
                      <a:noFill/>
                    </a:lnR>
                    <a:lnB w="38100" cmpd="sng">
                      <a:noFill/>
                    </a:lnB>
                    <a:noFill/>
                  </a:tcPr>
                </a:tc>
                <a:tc>
                  <a:txBody>
                    <a:bodyPr/>
                    <a:lstStyle/>
                    <a:p>
                      <a:pPr algn="ctr">
                        <a:lnSpc>
                          <a:spcPts val="1000"/>
                        </a:lnSpc>
                      </a:pPr>
                      <a:r>
                        <a:rPr lang="en-US" sz="1000" b="1" i="0">
                          <a:solidFill>
                            <a:srgbClr val="003359"/>
                          </a:solidFill>
                          <a:latin typeface="Arial" pitchFamily="34" charset="0"/>
                          <a:cs typeface="Arial" pitchFamily="34" charset="0"/>
                        </a:rPr>
                        <a:t>Great job!</a:t>
                      </a:r>
                    </a:p>
                  </a:txBody>
                  <a:tcPr marT="0" marB="0" anchor="ctr">
                    <a:lnL w="12700" cmpd="sng">
                      <a:noFill/>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Well done</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Good try</a:t>
                      </a: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c>
                  <a:txBody>
                    <a:bodyPr/>
                    <a:lstStyle/>
                    <a:p>
                      <a:pPr algn="ctr">
                        <a:lnSpc>
                          <a:spcPts val="1000"/>
                        </a:lnSpc>
                      </a:pPr>
                      <a:r>
                        <a:rPr lang="en-US" sz="1000" b="1" i="0">
                          <a:solidFill>
                            <a:srgbClr val="003359"/>
                          </a:solidFill>
                          <a:latin typeface="Arial" pitchFamily="34" charset="0"/>
                          <a:cs typeface="Arial" pitchFamily="34" charset="0"/>
                        </a:rPr>
                        <a:t>Need more practice</a:t>
                      </a:r>
                    </a:p>
                  </a:txBody>
                  <a:tcPr marT="0" marB="0" anchor="ctr">
                    <a:lnL w="9525" cap="flat" cmpd="sng" algn="ctr">
                      <a:solidFill>
                        <a:prstClr val="white"/>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95DCEE"/>
                    </a:solidFill>
                  </a:tcPr>
                </a:tc>
              </a:tr>
              <a:tr h="304188">
                <a:tc rowSpan="5">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a:lnSpc>
                          <a:spcPts val="1000"/>
                        </a:lnSpc>
                      </a:pPr>
                      <a:r>
                        <a:rPr lang="en-US" sz="1000" b="1" i="0" dirty="0">
                          <a:solidFill>
                            <a:srgbClr val="003359"/>
                          </a:solidFill>
                          <a:latin typeface="Arial" pitchFamily="34" charset="0"/>
                          <a:cs typeface="Arial" pitchFamily="34" charset="0"/>
                        </a:rPr>
                        <a:t>Activity 2.1: </a:t>
                      </a:r>
                      <a:r>
                        <a:rPr kumimoji="0" lang="en-US" sz="1000" b="0" i="0" u="none" strike="noStrike" cap="none" normalizeH="0" baseline="0" dirty="0" smtClean="0">
                          <a:ln>
                            <a:noFill/>
                          </a:ln>
                          <a:solidFill>
                            <a:srgbClr val="003359"/>
                          </a:solidFill>
                          <a:effectLst/>
                          <a:latin typeface="Arial" pitchFamily="34" charset="0"/>
                          <a:cs typeface="Arial" pitchFamily="34" charset="0"/>
                        </a:rPr>
                        <a:t>Sports and Hobbies Vocabulary Race</a:t>
                      </a:r>
                      <a:endParaRPr lang="en-US" sz="1000" b="0" i="0" kern="1200" baseline="0" dirty="0">
                        <a:solidFill>
                          <a:srgbClr val="003359"/>
                        </a:solidFill>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2.2: </a:t>
                      </a:r>
                      <a:r>
                        <a:rPr kumimoji="0" lang="en-US" sz="1000" b="0" i="0" u="none" strike="noStrike" cap="none" normalizeH="0" baseline="0" dirty="0" smtClean="0">
                          <a:ln>
                            <a:noFill/>
                          </a:ln>
                          <a:solidFill>
                            <a:srgbClr val="003359"/>
                          </a:solidFill>
                          <a:effectLst/>
                          <a:latin typeface="Arial" pitchFamily="34" charset="0"/>
                          <a:ea typeface="Verdana" pitchFamily="34" charset="0"/>
                          <a:cs typeface="Arial" pitchFamily="34" charset="0"/>
                        </a:rPr>
                        <a:t>Expressing Opinions</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pPr>
                        <a:lnSpc>
                          <a:spcPts val="1000"/>
                        </a:lnSpc>
                      </a:pPr>
                      <a:endParaRPr lang="en-US" sz="1000" b="0" i="0">
                        <a:latin typeface="Arial"/>
                        <a:cs typeface="Arial"/>
                      </a:endParaRPr>
                    </a:p>
                  </a:txBody>
                  <a:tcPr anchor="ct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3.1: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Do-Play-Go Quiz</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vMerge="1">
                  <a:txBody>
                    <a:bodyPr/>
                    <a:lstStyle/>
                    <a:p>
                      <a:pPr>
                        <a:lnSpc>
                          <a:spcPts val="1000"/>
                        </a:lnSpc>
                      </a:pPr>
                      <a:endParaRPr lang="en-US" sz="1000" b="0" i="0">
                        <a:latin typeface="Arial"/>
                        <a:cs typeface="Arial"/>
                      </a:endParaRPr>
                    </a:p>
                  </a:txBody>
                  <a:tcPr anchor="ctr"/>
                </a:tc>
                <a:tc>
                  <a:txBody>
                    <a:bodyPr/>
                    <a:lstStyle/>
                    <a:p>
                      <a:pPr>
                        <a:lnSpc>
                          <a:spcPts val="1000"/>
                        </a:lnSpc>
                      </a:pPr>
                      <a:r>
                        <a:rPr lang="en-US" sz="1000" b="1" i="0" dirty="0">
                          <a:solidFill>
                            <a:srgbClr val="003359"/>
                          </a:solidFill>
                          <a:latin typeface="Arial" pitchFamily="34" charset="0"/>
                          <a:cs typeface="Arial" pitchFamily="34" charset="0"/>
                        </a:rPr>
                        <a:t>Activity 3.2: </a:t>
                      </a:r>
                      <a:r>
                        <a:rPr kumimoji="0" lang="en-US"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Loves, Likes, Hates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r h="304188">
                <a:tc vMerge="1">
                  <a:txBody>
                    <a:bodyPr/>
                    <a:lstStyle/>
                    <a:p>
                      <a:endParaRPr lang="en-US"/>
                    </a:p>
                  </a:txBody>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a:solidFill>
                            <a:srgbClr val="003359"/>
                          </a:solidFill>
                          <a:latin typeface="Arial" pitchFamily="34" charset="0"/>
                          <a:cs typeface="Arial" pitchFamily="34" charset="0"/>
                        </a:rPr>
                        <a:t>Activity 4.1: </a:t>
                      </a:r>
                      <a:r>
                        <a:rPr kumimoji="0" lang="en-GB" sz="1000" b="0" i="0" u="none" strike="noStrike" kern="1200" cap="none" normalizeH="0" baseline="0" dirty="0" smtClean="0">
                          <a:ln>
                            <a:noFill/>
                          </a:ln>
                          <a:solidFill>
                            <a:srgbClr val="003359"/>
                          </a:solidFill>
                          <a:effectLst/>
                          <a:latin typeface="Arial" pitchFamily="34" charset="0"/>
                          <a:ea typeface="Verdana" pitchFamily="34" charset="0"/>
                          <a:cs typeface="Arial" pitchFamily="34" charset="0"/>
                        </a:rPr>
                        <a:t>What Shall We Do? </a:t>
                      </a:r>
                      <a:endParaRPr kumimoji="0" lang="en-US" sz="1000" b="0" i="0" u="none" strike="noStrike" kern="1200" cap="none" normalizeH="0" baseline="0" dirty="0">
                        <a:ln>
                          <a:noFill/>
                        </a:ln>
                        <a:solidFill>
                          <a:srgbClr val="003359"/>
                        </a:solidFill>
                        <a:effectLst/>
                        <a:latin typeface="Arial" pitchFamily="34" charset="0"/>
                        <a:ea typeface="Verdana" pitchFamily="34" charset="0"/>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7EDF6"/>
                    </a:solidFill>
                  </a:tcPr>
                </a:tc>
              </a:tr>
              <a:tr h="304188">
                <a:tc>
                  <a:txBody>
                    <a:bodyPr/>
                    <a:lstStyle/>
                    <a:p>
                      <a:pPr algn="ctr">
                        <a:lnSpc>
                          <a:spcPts val="1000"/>
                        </a:lnSpc>
                      </a:pPr>
                      <a:endParaRPr lang="en-US" sz="1000" b="0" i="0" kern="1500" spc="30" dirty="0">
                        <a:solidFill>
                          <a:schemeClr val="bg1"/>
                        </a:solidFill>
                        <a:latin typeface="Arial" pitchFamily="34" charset="0"/>
                        <a:cs typeface="Arial" pitchFamily="34" charset="0"/>
                      </a:endParaRPr>
                    </a:p>
                  </a:txBody>
                  <a:tcPr marT="0" marB="0" vert="vert270" anchor="ctr">
                    <a:lnL w="12700" cmpd="sng">
                      <a:noFill/>
                    </a:lnL>
                    <a:lnR w="9525" cap="flat" cmpd="sng" algn="ctr">
                      <a:noFill/>
                      <a:prstDash val="solid"/>
                      <a:round/>
                      <a:headEnd type="none" w="med" len="med"/>
                      <a:tailEnd type="none" w="med" len="med"/>
                    </a:lnR>
                    <a:lnT w="38100" cmpd="sng">
                      <a:noFill/>
                    </a:lnT>
                    <a:lnB w="952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3359"/>
                    </a:solidFill>
                  </a:tcPr>
                </a:tc>
                <a:tc>
                  <a:txBody>
                    <a:bodyPr/>
                    <a:lstStyle/>
                    <a:p>
                      <a:pPr marL="0" marR="0" indent="0" algn="l" defTabSz="457200" rtl="0" eaLnBrk="1" fontAlgn="auto" latinLnBrk="0" hangingPunct="1">
                        <a:lnSpc>
                          <a:spcPts val="1000"/>
                        </a:lnSpc>
                        <a:spcBef>
                          <a:spcPts val="0"/>
                        </a:spcBef>
                        <a:spcAft>
                          <a:spcPts val="0"/>
                        </a:spcAft>
                        <a:buClrTx/>
                        <a:buSzTx/>
                        <a:buFontTx/>
                        <a:buNone/>
                        <a:tabLst/>
                        <a:defRPr/>
                      </a:pPr>
                      <a:r>
                        <a:rPr lang="en-US" sz="1000" b="1" i="0" dirty="0" smtClean="0">
                          <a:solidFill>
                            <a:srgbClr val="003359"/>
                          </a:solidFill>
                          <a:latin typeface="Arial" pitchFamily="34" charset="0"/>
                          <a:cs typeface="Arial" pitchFamily="34" charset="0"/>
                        </a:rPr>
                        <a:t>Activity 4.2: </a:t>
                      </a:r>
                      <a:r>
                        <a:rPr kumimoji="0" lang="en-GB" sz="1000" b="0" i="0" u="none" strike="noStrike" cap="none" normalizeH="0" baseline="0" dirty="0" smtClean="0">
                          <a:ln>
                            <a:noFill/>
                          </a:ln>
                          <a:solidFill>
                            <a:srgbClr val="003359"/>
                          </a:solidFill>
                          <a:effectLst/>
                          <a:latin typeface="Arial" pitchFamily="34" charset="0"/>
                          <a:cs typeface="Arial" pitchFamily="34" charset="0"/>
                        </a:rPr>
                        <a:t>Hobbies Discussion</a:t>
                      </a:r>
                      <a:r>
                        <a:rPr kumimoji="0" lang="en-GB" sz="1000" b="1" i="0" u="none" strike="noStrike" cap="none" normalizeH="0" baseline="0" dirty="0" smtClean="0">
                          <a:ln>
                            <a:noFill/>
                          </a:ln>
                          <a:solidFill>
                            <a:srgbClr val="003359"/>
                          </a:solidFill>
                          <a:effectLst/>
                          <a:latin typeface="Arial" pitchFamily="34" charset="0"/>
                          <a:cs typeface="Arial" pitchFamily="34" charset="0"/>
                        </a:rPr>
                        <a:t> </a:t>
                      </a:r>
                      <a:endParaRPr kumimoji="0" lang="en-US" sz="1000" b="0" i="0" u="none" strike="noStrike" kern="1200" cap="none" normalizeH="0" baseline="0" dirty="0" smtClean="0">
                        <a:ln>
                          <a:noFill/>
                        </a:ln>
                        <a:solidFill>
                          <a:srgbClr val="003359"/>
                        </a:solidFill>
                        <a:effectLst/>
                        <a:latin typeface="Arial" pitchFamily="34" charset="0"/>
                        <a:ea typeface="+mn-ea"/>
                        <a:cs typeface="Arial" pitchFamily="34" charset="0"/>
                      </a:endParaRPr>
                    </a:p>
                  </a:txBody>
                  <a:tcPr marT="0" marB="0" anchor="ctr">
                    <a:lnL w="9525" cap="flat" cmpd="sng" algn="ctr">
                      <a:no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9525" cap="flat" cmpd="sng" algn="ctr">
                      <a:solidFill>
                        <a:prstClr val="white"/>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c>
                  <a:txBody>
                    <a:bodyPr/>
                    <a:lstStyle/>
                    <a:p>
                      <a:pPr>
                        <a:lnSpc>
                          <a:spcPts val="1000"/>
                        </a:lnSpc>
                      </a:pPr>
                      <a:endParaRPr lang="en-US" sz="1000" b="0" i="0" dirty="0">
                        <a:latin typeface="Arial" pitchFamily="34" charset="0"/>
                        <a:cs typeface="Arial" pitchFamily="34" charset="0"/>
                      </a:endParaRPr>
                    </a:p>
                  </a:txBody>
                  <a:tcPr marT="0" marB="0" anchor="ctr">
                    <a:lnL w="9525" cap="flat" cmpd="sng" algn="ctr">
                      <a:solidFill>
                        <a:prstClr val="white"/>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0F4F8"/>
                    </a:solidFill>
                  </a:tcPr>
                </a:tc>
              </a:tr>
            </a:tbl>
          </a:graphicData>
        </a:graphic>
      </p:graphicFrame>
      <p:sp>
        <p:nvSpPr>
          <p:cNvPr id="41992" name="Vertical Text Placeholder 9"/>
          <p:cNvSpPr txBox="1">
            <a:spLocks/>
          </p:cNvSpPr>
          <p:nvPr/>
        </p:nvSpPr>
        <p:spPr bwMode="auto">
          <a:xfrm rot="10800000">
            <a:off x="406400" y="1485900"/>
            <a:ext cx="2476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20000"/>
              </a:spcBef>
              <a:buFont typeface="Arial" charset="0"/>
              <a:buNone/>
            </a:pPr>
            <a:r>
              <a:rPr lang="en-GB" altLang="en-US" sz="1100" b="1">
                <a:solidFill>
                  <a:schemeClr val="bg1"/>
                </a:solidFill>
                <a:latin typeface="Arial" charset="0"/>
              </a:rPr>
              <a:t>Student 4</a:t>
            </a:r>
            <a:endParaRPr lang="en-US" altLang="en-US" sz="1100" b="1">
              <a:solidFill>
                <a:schemeClr val="bg1"/>
              </a:solidFill>
              <a:latin typeface="Arial" charset="0"/>
            </a:endParaRPr>
          </a:p>
        </p:txBody>
      </p:sp>
      <p:sp>
        <p:nvSpPr>
          <p:cNvPr id="9" name="Rectangle 8"/>
          <p:cNvSpPr/>
          <p:nvPr/>
        </p:nvSpPr>
        <p:spPr>
          <a:xfrm>
            <a:off x="361950" y="3232150"/>
            <a:ext cx="8420100" cy="1547813"/>
          </a:xfrm>
          <a:prstGeom prst="rect">
            <a:avLst/>
          </a:prstGeom>
          <a:solidFill>
            <a:srgbClr val="E0F4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1994" name="TextBox 9"/>
          <p:cNvSpPr txBox="1">
            <a:spLocks noChangeArrowheads="1"/>
          </p:cNvSpPr>
          <p:nvPr/>
        </p:nvSpPr>
        <p:spPr bwMode="auto">
          <a:xfrm>
            <a:off x="590550" y="3365500"/>
            <a:ext cx="2197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003359"/>
                </a:solidFill>
                <a:latin typeface="Arial" charset="0"/>
              </a:rPr>
              <a:t>Feedback</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3011"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5.0: Wrap-Up</a:t>
            </a:r>
            <a:endParaRPr lang="en-US" altLang="en-US" sz="1400" b="1">
              <a:solidFill>
                <a:srgbClr val="FFFFFF"/>
              </a:solidFill>
              <a:latin typeface="Arial" charset="0"/>
            </a:endParaRPr>
          </a:p>
        </p:txBody>
      </p:sp>
      <p:sp>
        <p:nvSpPr>
          <p:cNvPr id="18" name="Rectangle 1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9" name="Rectangle 1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057900" y="847313"/>
            <a:ext cx="2711450" cy="190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0363" y="846138"/>
            <a:ext cx="271145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09925" y="846138"/>
            <a:ext cx="270986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48375" y="2868613"/>
            <a:ext cx="27114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9"/>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65125" y="2886075"/>
            <a:ext cx="15684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9"/>
          <p:cNvGrpSpPr>
            <a:grpSpLocks/>
          </p:cNvGrpSpPr>
          <p:nvPr/>
        </p:nvGrpSpPr>
        <p:grpSpPr bwMode="auto">
          <a:xfrm>
            <a:off x="1833563" y="3673475"/>
            <a:ext cx="1150937" cy="647700"/>
            <a:chOff x="626802" y="2292350"/>
            <a:chExt cx="1392583" cy="648000"/>
          </a:xfrm>
        </p:grpSpPr>
        <p:sp>
          <p:nvSpPr>
            <p:cNvPr id="43020" name="TextBox 15"/>
            <p:cNvSpPr txBox="1">
              <a:spLocks noChangeArrowheads="1"/>
            </p:cNvSpPr>
            <p:nvPr/>
          </p:nvSpPr>
          <p:spPr bwMode="auto">
            <a:xfrm>
              <a:off x="886206" y="2292350"/>
              <a:ext cx="1133179"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50000"/>
                </a:spcBef>
              </a:pPr>
              <a:r>
                <a:rPr lang="en-US" altLang="en-US" sz="1600" dirty="0">
                  <a:latin typeface="Arial" charset="0"/>
                </a:rPr>
                <a:t>What am I</a:t>
              </a:r>
              <a:br>
                <a:rPr lang="en-US" altLang="en-US" sz="1600" dirty="0">
                  <a:latin typeface="Arial" charset="0"/>
                </a:rPr>
              </a:br>
              <a:r>
                <a:rPr lang="en-US" altLang="en-US" sz="1600" dirty="0">
                  <a:solidFill>
                    <a:srgbClr val="003359"/>
                  </a:solidFill>
                  <a:latin typeface="Arial" charset="0"/>
                </a:rPr>
                <a:t>doing</a:t>
              </a:r>
              <a:r>
                <a:rPr lang="en-US" altLang="en-US" sz="1600" dirty="0">
                  <a:latin typeface="Arial" charset="0"/>
                </a:rPr>
                <a:t>?</a:t>
              </a:r>
            </a:p>
          </p:txBody>
        </p:sp>
        <p:sp>
          <p:nvSpPr>
            <p:cNvPr id="17" name="Right Triangle 16"/>
            <p:cNvSpPr/>
            <p:nvPr/>
          </p:nvSpPr>
          <p:spPr>
            <a:xfrm flipH="1" flipV="1">
              <a:off x="626802" y="2568703"/>
              <a:ext cx="178634" cy="146118"/>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pic>
        <p:nvPicPr>
          <p:cNvPr id="15" name="Picture 2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3207224" y="2868612"/>
            <a:ext cx="2712564"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8338" y="2871788"/>
            <a:ext cx="271145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4036"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5.0: Wrap-Up</a:t>
            </a:r>
            <a:endParaRPr lang="en-US" altLang="en-US" sz="1400" b="1">
              <a:solidFill>
                <a:srgbClr val="FFFFFF"/>
              </a:solidFill>
              <a:latin typeface="Arial" charset="0"/>
            </a:endParaRPr>
          </a:p>
        </p:txBody>
      </p:sp>
      <p:sp>
        <p:nvSpPr>
          <p:cNvPr id="18" name="Rectangle 17"/>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9" name="Rectangle 18"/>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6" name="Picture 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5125" y="850900"/>
            <a:ext cx="271145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51550" y="850900"/>
            <a:ext cx="271145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08338" y="850900"/>
            <a:ext cx="271145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51550" y="2871788"/>
            <a:ext cx="271145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9"/>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65125" y="2886075"/>
            <a:ext cx="15684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9"/>
          <p:cNvGrpSpPr>
            <a:grpSpLocks/>
          </p:cNvGrpSpPr>
          <p:nvPr/>
        </p:nvGrpSpPr>
        <p:grpSpPr bwMode="auto">
          <a:xfrm>
            <a:off x="1833563" y="3673475"/>
            <a:ext cx="1150937" cy="647700"/>
            <a:chOff x="626802" y="2292350"/>
            <a:chExt cx="1392583" cy="648000"/>
          </a:xfrm>
        </p:grpSpPr>
        <p:sp>
          <p:nvSpPr>
            <p:cNvPr id="44045" name="TextBox 15"/>
            <p:cNvSpPr txBox="1">
              <a:spLocks noChangeArrowheads="1"/>
            </p:cNvSpPr>
            <p:nvPr/>
          </p:nvSpPr>
          <p:spPr bwMode="auto">
            <a:xfrm>
              <a:off x="886206" y="2292350"/>
              <a:ext cx="1133179"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50000"/>
                </a:spcBef>
              </a:pPr>
              <a:r>
                <a:rPr lang="en-US" altLang="en-US" sz="1600">
                  <a:latin typeface="Arial" charset="0"/>
                </a:rPr>
                <a:t>What am I</a:t>
              </a:r>
              <a:br>
                <a:rPr lang="en-US" altLang="en-US" sz="1600">
                  <a:latin typeface="Arial" charset="0"/>
                </a:rPr>
              </a:br>
              <a:r>
                <a:rPr lang="en-US" altLang="en-US" sz="1600">
                  <a:solidFill>
                    <a:srgbClr val="003359"/>
                  </a:solidFill>
                  <a:latin typeface="Arial" charset="0"/>
                </a:rPr>
                <a:t>doing</a:t>
              </a:r>
              <a:r>
                <a:rPr lang="en-US" altLang="en-US" sz="1600">
                  <a:latin typeface="Arial" charset="0"/>
                </a:rPr>
                <a:t>?</a:t>
              </a:r>
            </a:p>
          </p:txBody>
        </p:sp>
        <p:sp>
          <p:nvSpPr>
            <p:cNvPr id="22" name="Right Triangle 21"/>
            <p:cNvSpPr/>
            <p:nvPr/>
          </p:nvSpPr>
          <p:spPr>
            <a:xfrm flipH="1" flipV="1">
              <a:off x="626802" y="2568703"/>
              <a:ext cx="178634" cy="146118"/>
            </a:xfrm>
            <a:prstGeom prst="rtTriangle">
              <a:avLst/>
            </a:prstGeom>
            <a:solidFill>
              <a:srgbClr val="F9B1BA"/>
            </a:solidFill>
            <a:ln>
              <a:no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4505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GB" altLang="en-US" sz="1600" b="1">
                <a:solidFill>
                  <a:srgbClr val="FFFFFF"/>
                </a:solidFill>
                <a:latin typeface="Arial" charset="0"/>
              </a:rPr>
              <a:t>Thank you for coming.</a:t>
            </a:r>
            <a:endParaRPr lang="en-US" altLang="en-US" sz="1600" b="1">
              <a:solidFill>
                <a:srgbClr val="FFFFFF"/>
              </a:solidFill>
              <a:latin typeface="Arial" charset="0"/>
            </a:endParaRPr>
          </a:p>
        </p:txBody>
      </p:sp>
      <p:sp>
        <p:nvSpPr>
          <p:cNvPr id="45060" name="Title 8"/>
          <p:cNvSpPr txBox="1">
            <a:spLocks/>
          </p:cNvSpPr>
          <p:nvPr/>
        </p:nvSpPr>
        <p:spPr bwMode="auto">
          <a:xfrm>
            <a:off x="5772150" y="104775"/>
            <a:ext cx="3016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r>
              <a:rPr lang="en-US" altLang="en-US" sz="1600">
                <a:solidFill>
                  <a:srgbClr val="FFFFFF"/>
                </a:solidFill>
                <a:latin typeface="Arial" charset="0"/>
              </a:rPr>
              <a:t>We hope you enjoyed the class.</a:t>
            </a:r>
            <a:endParaRPr lang="en-GB" altLang="en-US" sz="1600">
              <a:solidFill>
                <a:srgbClr val="FFFFFF"/>
              </a:solidFill>
              <a:latin typeface="Arial" charset="0"/>
            </a:endParaRPr>
          </a:p>
        </p:txBody>
      </p:sp>
      <p:sp>
        <p:nvSpPr>
          <p:cNvPr id="15" name="Rectangle 14"/>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16" name="Rectangle 15"/>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5" name="Picture 4" descr="Wall Street 2.jpg"/>
          <p:cNvPicPr>
            <a:picLocks/>
          </p:cNvPicPr>
          <p:nvPr/>
        </p:nvPicPr>
        <p:blipFill rotWithShape="1">
          <a:blip r:embed="rId2" cstate="print">
            <a:extLst>
              <a:ext uri="{28A0092B-C50C-407E-A947-70E740481C1C}">
                <a14:useLocalDpi xmlns:a14="http://schemas.microsoft.com/office/drawing/2010/main"/>
              </a:ext>
            </a:extLst>
          </a:blip>
          <a:srcRect/>
          <a:stretch/>
        </p:blipFill>
        <p:spPr>
          <a:xfrm flipH="1">
            <a:off x="857250" y="821550"/>
            <a:ext cx="3960000" cy="3960000"/>
          </a:xfrm>
          <a:prstGeom prst="ellipse">
            <a:avLst/>
          </a:prstGeom>
        </p:spPr>
      </p:pic>
      <p:sp>
        <p:nvSpPr>
          <p:cNvPr id="45064" name="TextBox 5"/>
          <p:cNvSpPr txBox="1">
            <a:spLocks noChangeArrowheads="1"/>
          </p:cNvSpPr>
          <p:nvPr/>
        </p:nvSpPr>
        <p:spPr bwMode="auto">
          <a:xfrm>
            <a:off x="5321300" y="1822450"/>
            <a:ext cx="3492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2000" b="1">
                <a:solidFill>
                  <a:srgbClr val="003359"/>
                </a:solidFill>
                <a:latin typeface="Arial" charset="0"/>
              </a:rPr>
              <a:t>Don’t forget</a:t>
            </a:r>
          </a:p>
          <a:p>
            <a:pPr eaLnBrk="1" hangingPunct="1"/>
            <a:r>
              <a:rPr lang="en-US" altLang="en-US" sz="2000" b="1">
                <a:solidFill>
                  <a:srgbClr val="003359"/>
                </a:solidFill>
                <a:latin typeface="Arial" charset="0"/>
              </a:rPr>
              <a:t>to leave feedback!</a:t>
            </a:r>
          </a:p>
        </p:txBody>
      </p:sp>
      <p:sp>
        <p:nvSpPr>
          <p:cNvPr id="45065" name="TextBox 6"/>
          <p:cNvSpPr txBox="1">
            <a:spLocks noChangeArrowheads="1"/>
          </p:cNvSpPr>
          <p:nvPr/>
        </p:nvSpPr>
        <p:spPr bwMode="auto">
          <a:xfrm>
            <a:off x="5340350" y="2527300"/>
            <a:ext cx="21272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lnSpc>
                <a:spcPts val="2800"/>
              </a:lnSpc>
            </a:pPr>
            <a:r>
              <a:rPr lang="en-US" altLang="en-US" sz="1600">
                <a:solidFill>
                  <a:srgbClr val="003359"/>
                </a:solidFill>
                <a:latin typeface="Arial" charset="0"/>
              </a:rPr>
              <a:t>Teacher</a:t>
            </a:r>
          </a:p>
          <a:p>
            <a:pPr eaLnBrk="1" hangingPunct="1">
              <a:lnSpc>
                <a:spcPts val="2800"/>
              </a:lnSpc>
            </a:pPr>
            <a:r>
              <a:rPr lang="en-US" altLang="en-US" sz="1600">
                <a:solidFill>
                  <a:srgbClr val="003359"/>
                </a:solidFill>
                <a:latin typeface="Arial" charset="0"/>
              </a:rPr>
              <a:t>Class was fun</a:t>
            </a:r>
          </a:p>
          <a:p>
            <a:pPr eaLnBrk="1" hangingPunct="1">
              <a:lnSpc>
                <a:spcPts val="2800"/>
              </a:lnSpc>
            </a:pPr>
            <a:r>
              <a:rPr lang="en-US" altLang="en-US" sz="1600">
                <a:solidFill>
                  <a:srgbClr val="003359"/>
                </a:solidFill>
                <a:latin typeface="Arial" charset="0"/>
              </a:rPr>
              <a:t>Instructions were clear</a:t>
            </a:r>
          </a:p>
        </p:txBody>
      </p:sp>
      <p:sp>
        <p:nvSpPr>
          <p:cNvPr id="45066" name="TextBox 7"/>
          <p:cNvSpPr txBox="1">
            <a:spLocks noChangeArrowheads="1"/>
          </p:cNvSpPr>
          <p:nvPr/>
        </p:nvSpPr>
        <p:spPr bwMode="auto">
          <a:xfrm>
            <a:off x="6661150" y="2527300"/>
            <a:ext cx="21272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lnSpc>
                <a:spcPts val="2800"/>
              </a:lnSpc>
            </a:pPr>
            <a:r>
              <a:rPr lang="fr-FR" altLang="en-US" sz="1600">
                <a:solidFill>
                  <a:srgbClr val="003359"/>
                </a:solidFill>
                <a:latin typeface="Wingdings" charset="2"/>
              </a:rPr>
              <a:t>«««««</a:t>
            </a:r>
          </a:p>
          <a:p>
            <a:pPr algn="r" eaLnBrk="1" hangingPunct="1">
              <a:lnSpc>
                <a:spcPts val="2800"/>
              </a:lnSpc>
            </a:pPr>
            <a:r>
              <a:rPr lang="fr-FR" altLang="en-US" sz="1600">
                <a:solidFill>
                  <a:srgbClr val="003359"/>
                </a:solidFill>
                <a:latin typeface="Wingdings" charset="2"/>
              </a:rPr>
              <a:t>«««««</a:t>
            </a:r>
          </a:p>
          <a:p>
            <a:pPr algn="r" eaLnBrk="1" hangingPunct="1">
              <a:lnSpc>
                <a:spcPts val="2800"/>
              </a:lnSpc>
            </a:pPr>
            <a:r>
              <a:rPr lang="fr-FR" altLang="en-US" sz="1600">
                <a:solidFill>
                  <a:srgbClr val="003359"/>
                </a:solidFill>
                <a:latin typeface="Wingdings" charset="2"/>
              </a:rPr>
              <a:t>«««««</a:t>
            </a:r>
          </a:p>
        </p:txBody>
      </p:sp>
      <p:sp>
        <p:nvSpPr>
          <p:cNvPr id="45067" name="TextBox 1"/>
          <p:cNvSpPr txBox="1">
            <a:spLocks noChangeArrowheads="1"/>
          </p:cNvSpPr>
          <p:nvPr/>
        </p:nvSpPr>
        <p:spPr bwMode="auto">
          <a:xfrm>
            <a:off x="7594600" y="2527300"/>
            <a:ext cx="11938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r" eaLnBrk="1" hangingPunct="1">
              <a:lnSpc>
                <a:spcPts val="2800"/>
              </a:lnSpc>
            </a:pPr>
            <a:r>
              <a:rPr lang="fr-FR" altLang="en-US" sz="1600">
                <a:solidFill>
                  <a:srgbClr val="C7EDF6"/>
                </a:solidFill>
                <a:latin typeface="Wingdings" charset="2"/>
              </a:rPr>
              <a:t>«««««</a:t>
            </a:r>
          </a:p>
          <a:p>
            <a:pPr algn="r" eaLnBrk="1" hangingPunct="1">
              <a:lnSpc>
                <a:spcPts val="2800"/>
              </a:lnSpc>
            </a:pPr>
            <a:r>
              <a:rPr lang="fr-FR" altLang="en-US" sz="1600">
                <a:solidFill>
                  <a:srgbClr val="C7EDF6"/>
                </a:solidFill>
                <a:latin typeface="Wingdings" charset="2"/>
              </a:rPr>
              <a:t>«««««</a:t>
            </a:r>
          </a:p>
          <a:p>
            <a:pPr algn="r" eaLnBrk="1" hangingPunct="1">
              <a:lnSpc>
                <a:spcPts val="2800"/>
              </a:lnSpc>
            </a:pPr>
            <a:r>
              <a:rPr lang="fr-FR" altLang="en-US" sz="1600">
                <a:solidFill>
                  <a:srgbClr val="C7EDF6"/>
                </a:solidFill>
                <a:latin typeface="Wingdings" charset="2"/>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pic>
        <p:nvPicPr>
          <p:cNvPr id="46082" name="Picture 1" descr="WSE_MASTER LOGO_COLOUR_NEGATIV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3213" y="355600"/>
            <a:ext cx="15684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533400" y="3330769"/>
            <a:ext cx="8077200" cy="1441344"/>
          </a:xfrm>
          <a:prstGeom prst="rect">
            <a:avLst/>
          </a:prstGeom>
          <a:noFill/>
        </p:spPr>
        <p:txBody>
          <a:bodyPr lIns="0" tIns="0" rIns="0" bIns="0" numCol="2" spcCol="540000" anchor="ctr"/>
          <a:lstStyle/>
          <a:p>
            <a:pPr eaLnBrk="1" hangingPunct="1">
              <a:lnSpc>
                <a:spcPts val="1100"/>
              </a:lnSpc>
              <a:defRPr/>
            </a:pPr>
            <a:r>
              <a:rPr lang="en-US" sz="800" b="1" dirty="0">
                <a:solidFill>
                  <a:schemeClr val="bg1"/>
                </a:solidFill>
                <a:latin typeface="Arial" pitchFamily="34" charset="0"/>
                <a:ea typeface="ＭＳ Ｐゴシック" charset="0"/>
                <a:cs typeface="Arial" panose="020B0604020202020204" pitchFamily="34" charset="0"/>
              </a:rPr>
              <a:t>© 2017 by Pearson Education Limited All rights reserved.</a:t>
            </a:r>
          </a:p>
          <a:p>
            <a:pPr eaLnBrk="1" hangingPunct="1">
              <a:lnSpc>
                <a:spcPts val="1100"/>
              </a:lnSpc>
              <a:defRPr/>
            </a:pPr>
            <a:endParaRPr lang="en-US" sz="800" dirty="0">
              <a:solidFill>
                <a:schemeClr val="bg1"/>
              </a:solidFill>
              <a:latin typeface="Arial" pitchFamily="34" charset="0"/>
              <a:ea typeface="ＭＳ Ｐゴシック" charset="0"/>
              <a:cs typeface="Arial" panose="020B0604020202020204" pitchFamily="34" charset="0"/>
            </a:endParaRPr>
          </a:p>
          <a:p>
            <a:pPr eaLnBrk="1" hangingPunct="1">
              <a:lnSpc>
                <a:spcPts val="1100"/>
              </a:lnSpc>
              <a:defRPr/>
            </a:pPr>
            <a:r>
              <a:rPr lang="en-US" sz="800" dirty="0">
                <a:solidFill>
                  <a:schemeClr val="bg1"/>
                </a:solidFill>
                <a:latin typeface="Arial" pitchFamily="34" charset="0"/>
                <a:ea typeface="ＭＳ Ｐゴシック" charset="0"/>
                <a:cs typeface="Arial" panose="020B0604020202020204" pitchFamily="34" charset="0"/>
              </a:rPr>
              <a:t>No part of this publication may be reproduced, stored in a retrieval system, or transmitted in any form or by any means, electronic, mechanical, photocopying, recording or otherwise without the permission of the Publishers.</a:t>
            </a:r>
          </a:p>
          <a:p>
            <a:pPr eaLnBrk="1" hangingPunct="1">
              <a:lnSpc>
                <a:spcPts val="1100"/>
              </a:lnSpc>
              <a:defRPr/>
            </a:pPr>
            <a:endParaRPr lang="en-US" sz="800" dirty="0">
              <a:solidFill>
                <a:schemeClr val="bg1"/>
              </a:solidFill>
              <a:latin typeface="Arial" pitchFamily="34" charset="0"/>
              <a:ea typeface="ＭＳ Ｐゴシック" charset="0"/>
              <a:cs typeface="Arial" panose="020B0604020202020204" pitchFamily="34" charset="0"/>
            </a:endParaRPr>
          </a:p>
          <a:p>
            <a:pPr eaLnBrk="1" hangingPunct="1">
              <a:lnSpc>
                <a:spcPts val="1100"/>
              </a:lnSpc>
              <a:defRPr/>
            </a:pPr>
            <a:r>
              <a:rPr lang="en-US" sz="800" dirty="0">
                <a:solidFill>
                  <a:schemeClr val="bg1"/>
                </a:solidFill>
                <a:latin typeface="Arial" pitchFamily="34" charset="0"/>
                <a:ea typeface="ＭＳ Ｐゴシック" charset="0"/>
                <a:cs typeface="Arial" panose="020B0604020202020204" pitchFamily="34" charset="0"/>
              </a:rPr>
              <a:t>This material is the intellectual property of Pearson Education Limited.</a:t>
            </a:r>
          </a:p>
          <a:p>
            <a:pPr eaLnBrk="1" hangingPunct="1">
              <a:lnSpc>
                <a:spcPts val="1100"/>
              </a:lnSpc>
              <a:defRPr/>
            </a:pPr>
            <a:endParaRPr lang="en-US" sz="800" dirty="0">
              <a:solidFill>
                <a:schemeClr val="bg1"/>
              </a:solidFill>
              <a:latin typeface="Arial" pitchFamily="34" charset="0"/>
              <a:ea typeface="ＭＳ Ｐゴシック" charset="0"/>
              <a:cs typeface="Arial" panose="020B0604020202020204" pitchFamily="34" charset="0"/>
            </a:endParaRPr>
          </a:p>
          <a:p>
            <a:pPr eaLnBrk="1" hangingPunct="1">
              <a:lnSpc>
                <a:spcPts val="1100"/>
              </a:lnSpc>
              <a:defRPr/>
            </a:pPr>
            <a:endParaRPr lang="en-US" sz="800" dirty="0">
              <a:solidFill>
                <a:schemeClr val="bg1"/>
              </a:solidFill>
              <a:latin typeface="Arial" pitchFamily="34" charset="0"/>
              <a:ea typeface="ＭＳ Ｐゴシック" charset="0"/>
              <a:cs typeface="Arial" panose="020B0604020202020204" pitchFamily="34" charset="0"/>
            </a:endParaRPr>
          </a:p>
          <a:p>
            <a:pPr eaLnBrk="1" hangingPunct="1">
              <a:lnSpc>
                <a:spcPts val="1100"/>
              </a:lnSpc>
              <a:defRPr/>
            </a:pPr>
            <a:endParaRPr lang="en-US" sz="800" dirty="0">
              <a:solidFill>
                <a:schemeClr val="bg1"/>
              </a:solidFill>
              <a:latin typeface="Arial" pitchFamily="34" charset="0"/>
              <a:ea typeface="ＭＳ Ｐゴシック" charset="0"/>
              <a:cs typeface="Arial" panose="020B0604020202020204" pitchFamily="34" charset="0"/>
            </a:endParaRPr>
          </a:p>
          <a:p>
            <a:pPr eaLnBrk="1" hangingPunct="1">
              <a:lnSpc>
                <a:spcPts val="1100"/>
              </a:lnSpc>
              <a:defRPr/>
            </a:pPr>
            <a:r>
              <a:rPr lang="en-US" sz="800" dirty="0">
                <a:solidFill>
                  <a:schemeClr val="bg1"/>
                </a:solidFill>
                <a:latin typeface="Arial" pitchFamily="34" charset="0"/>
                <a:ea typeface="ＭＳ Ｐゴシック" charset="0"/>
                <a:cs typeface="Arial" panose="020B0604020202020204" pitchFamily="34" charset="0"/>
              </a:rPr>
              <a:t>Image Credits:</a:t>
            </a:r>
          </a:p>
          <a:p>
            <a:pPr eaLnBrk="1" hangingPunct="1">
              <a:defRPr/>
            </a:pPr>
            <a:r>
              <a:rPr lang="en-US" sz="800" dirty="0">
                <a:solidFill>
                  <a:schemeClr val="bg1"/>
                </a:solidFill>
                <a:latin typeface="Arial" pitchFamily="34" charset="0"/>
                <a:ea typeface="ＭＳ Ｐゴシック" charset="0"/>
                <a:cs typeface="Arial" panose="020B0604020202020204" pitchFamily="34" charset="0"/>
              </a:rPr>
              <a:t>Andrey Popov/</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Sergii</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Shalimov</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eurobanks</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JackF</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hitdelight</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Andrey </a:t>
            </a:r>
            <a:r>
              <a:rPr lang="en-US" sz="800" dirty="0" err="1">
                <a:solidFill>
                  <a:schemeClr val="bg1"/>
                </a:solidFill>
                <a:latin typeface="Arial" pitchFamily="34" charset="0"/>
                <a:ea typeface="ＭＳ Ｐゴシック" charset="0"/>
                <a:cs typeface="Arial" panose="020B0604020202020204" pitchFamily="34" charset="0"/>
              </a:rPr>
              <a:t>Burmakin</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Martinan</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Sunny studio/</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Andrey Popov/</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panomacc</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Piotr </a:t>
            </a:r>
            <a:r>
              <a:rPr lang="en-US" sz="800" dirty="0" err="1">
                <a:solidFill>
                  <a:schemeClr val="bg1"/>
                </a:solidFill>
                <a:latin typeface="Arial" pitchFamily="34" charset="0"/>
                <a:ea typeface="ＭＳ Ｐゴシック" charset="0"/>
                <a:cs typeface="Arial" panose="020B0604020202020204" pitchFamily="34" charset="0"/>
              </a:rPr>
              <a:t>Marcinski</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Igor </a:t>
            </a:r>
            <a:r>
              <a:rPr lang="en-US" sz="800" dirty="0" err="1">
                <a:solidFill>
                  <a:schemeClr val="bg1"/>
                </a:solidFill>
                <a:latin typeface="Arial" pitchFamily="34" charset="0"/>
                <a:ea typeface="ＭＳ Ｐゴシック" charset="0"/>
                <a:cs typeface="Arial" panose="020B0604020202020204" pitchFamily="34" charset="0"/>
              </a:rPr>
              <a:t>Mojzes</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eurobanks</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Edyta </a:t>
            </a:r>
            <a:r>
              <a:rPr lang="en-US" sz="800" dirty="0" err="1">
                <a:solidFill>
                  <a:schemeClr val="bg1"/>
                </a:solidFill>
                <a:latin typeface="Arial" pitchFamily="34" charset="0"/>
                <a:ea typeface="ＭＳ Ｐゴシック" charset="0"/>
                <a:cs typeface="Arial" panose="020B0604020202020204" pitchFamily="34" charset="0"/>
              </a:rPr>
              <a:t>Pawlowska</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JackF</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hitdelight</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Andrey </a:t>
            </a:r>
            <a:r>
              <a:rPr lang="en-US" sz="800" dirty="0" err="1">
                <a:solidFill>
                  <a:schemeClr val="bg1"/>
                </a:solidFill>
                <a:latin typeface="Arial" pitchFamily="34" charset="0"/>
                <a:ea typeface="ＭＳ Ｐゴシック" charset="0"/>
                <a:cs typeface="Arial" panose="020B0604020202020204" pitchFamily="34" charset="0"/>
              </a:rPr>
              <a:t>Burmakin</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eurobanks</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Sunny studio/</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a:t>
            </a:r>
            <a:r>
              <a:rPr lang="en-US" sz="800" dirty="0" err="1">
                <a:solidFill>
                  <a:schemeClr val="bg1"/>
                </a:solidFill>
                <a:latin typeface="Arial" pitchFamily="34" charset="0"/>
                <a:ea typeface="ＭＳ Ｐゴシック" charset="0"/>
                <a:cs typeface="Arial" panose="020B0604020202020204" pitchFamily="34" charset="0"/>
              </a:rPr>
              <a:t>panomacc</a:t>
            </a:r>
            <a:r>
              <a:rPr lang="en-US" sz="800" dirty="0">
                <a:solidFill>
                  <a:schemeClr val="bg1"/>
                </a:solidFill>
                <a:latin typeface="Arial" pitchFamily="34" charset="0"/>
                <a:ea typeface="ＭＳ Ｐゴシック" charset="0"/>
                <a:cs typeface="Arial" panose="020B0604020202020204" pitchFamily="34" charset="0"/>
              </a:rPr>
              <a:t>/</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Monkey Business/</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Photographee.eu/</a:t>
            </a:r>
            <a:r>
              <a:rPr lang="en-US" sz="800" dirty="0" err="1">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Riccardo </a:t>
            </a:r>
            <a:r>
              <a:rPr lang="en-US" sz="800" dirty="0" err="1" smtClean="0">
                <a:solidFill>
                  <a:schemeClr val="bg1"/>
                </a:solidFill>
                <a:latin typeface="Arial" pitchFamily="34" charset="0"/>
                <a:ea typeface="ＭＳ Ｐゴシック" charset="0"/>
                <a:cs typeface="Arial" panose="020B0604020202020204" pitchFamily="34" charset="0"/>
              </a:rPr>
              <a:t>Meloni</a:t>
            </a:r>
            <a:r>
              <a:rPr lang="en-US" sz="800" dirty="0" smtClean="0">
                <a:solidFill>
                  <a:schemeClr val="bg1"/>
                </a:solidFill>
                <a:latin typeface="Arial" pitchFamily="34" charset="0"/>
                <a:ea typeface="ＭＳ Ｐゴシック" charset="0"/>
                <a:cs typeface="Arial" panose="020B0604020202020204" pitchFamily="34" charset="0"/>
              </a:rPr>
              <a:t>/</a:t>
            </a:r>
            <a:r>
              <a:rPr lang="en-US" sz="800" dirty="0" err="1" smtClean="0">
                <a:solidFill>
                  <a:schemeClr val="bg1"/>
                </a:solidFill>
                <a:latin typeface="Arial" pitchFamily="34" charset="0"/>
                <a:ea typeface="ＭＳ Ｐゴシック" charset="0"/>
                <a:cs typeface="Arial" panose="020B0604020202020204" pitchFamily="34" charset="0"/>
              </a:rPr>
              <a:t>Fotolia</a:t>
            </a:r>
            <a:r>
              <a:rPr lang="en-US" sz="800" dirty="0">
                <a:solidFill>
                  <a:schemeClr val="bg1"/>
                </a:solidFill>
                <a:latin typeface="Arial" pitchFamily="34" charset="0"/>
                <a:ea typeface="ＭＳ Ｐゴシック" charset="0"/>
                <a:cs typeface="Arial" panose="020B0604020202020204" pitchFamily="34" charset="0"/>
              </a:rPr>
              <a:t>; Joshua </a:t>
            </a:r>
            <a:r>
              <a:rPr lang="en-US" sz="800" dirty="0" smtClean="0">
                <a:solidFill>
                  <a:schemeClr val="bg1"/>
                </a:solidFill>
                <a:latin typeface="Arial" pitchFamily="34" charset="0"/>
                <a:ea typeface="ＭＳ Ｐゴシック" charset="0"/>
                <a:cs typeface="Arial" panose="020B0604020202020204" pitchFamily="34" charset="0"/>
              </a:rPr>
              <a:t>Resnick/</a:t>
            </a:r>
            <a:r>
              <a:rPr lang="en-US" sz="800" dirty="0" err="1" smtClean="0">
                <a:solidFill>
                  <a:schemeClr val="bg1"/>
                </a:solidFill>
                <a:latin typeface="Arial" pitchFamily="34" charset="0"/>
                <a:ea typeface="ＭＳ Ｐゴシック" charset="0"/>
                <a:cs typeface="Arial" panose="020B0604020202020204" pitchFamily="34" charset="0"/>
              </a:rPr>
              <a:t>Fotolia</a:t>
            </a:r>
            <a:endParaRPr lang="en-US" sz="800" dirty="0">
              <a:solidFill>
                <a:schemeClr val="bg1"/>
              </a:solidFill>
              <a:latin typeface="Arial" pitchFamily="34" charset="0"/>
              <a:ea typeface="ＭＳ Ｐゴシック"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5123"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9" name="TextBox 8"/>
          <p:cNvSpPr txBox="1"/>
          <p:nvPr/>
        </p:nvSpPr>
        <p:spPr>
          <a:xfrm>
            <a:off x="5562600" y="88900"/>
            <a:ext cx="3225800" cy="246063"/>
          </a:xfrm>
          <a:prstGeom prst="rect">
            <a:avLst/>
          </a:prstGeom>
        </p:spPr>
        <p:txBody>
          <a:bodyPr lIns="0" tIns="0" rIns="0" bIns="0" anchor="ctr">
            <a:spAutoFit/>
          </a:bodyPr>
          <a:lstStyle/>
          <a:p>
            <a:pPr algn="r" defTabSz="457200" eaLnBrk="1" hangingPunct="1">
              <a:defRPr/>
            </a:pPr>
            <a:r>
              <a:rPr lang="en-US" sz="1600" dirty="0">
                <a:solidFill>
                  <a:srgbClr val="FFFFFF"/>
                </a:solidFill>
                <a:latin typeface="Arial" pitchFamily="34" charset="0"/>
                <a:ea typeface="+mj-ea"/>
                <a:cs typeface="Arial" panose="020B0604020202020204" pitchFamily="34" charset="0"/>
              </a:rPr>
              <a:t>Activity 2.1: Context Creation</a:t>
            </a:r>
          </a:p>
        </p:txBody>
      </p:sp>
      <p:sp>
        <p:nvSpPr>
          <p:cNvPr id="31" name="Rectangle 3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2" name="Rectangle 3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pic>
        <p:nvPicPr>
          <p:cNvPr id="25"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50900"/>
            <a:ext cx="59309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13"/>
          <p:cNvGrpSpPr>
            <a:grpSpLocks/>
          </p:cNvGrpSpPr>
          <p:nvPr/>
        </p:nvGrpSpPr>
        <p:grpSpPr bwMode="auto">
          <a:xfrm>
            <a:off x="3436938" y="920750"/>
            <a:ext cx="2674937" cy="868363"/>
            <a:chOff x="4032737" y="1396169"/>
            <a:chExt cx="2674800" cy="868569"/>
          </a:xfrm>
        </p:grpSpPr>
        <p:sp>
          <p:nvSpPr>
            <p:cNvPr id="34" name="TextBox 16"/>
            <p:cNvSpPr txBox="1">
              <a:spLocks noChangeArrowheads="1"/>
            </p:cNvSpPr>
            <p:nvPr/>
          </p:nvSpPr>
          <p:spPr bwMode="auto">
            <a:xfrm>
              <a:off x="4032737" y="1396169"/>
              <a:ext cx="2674800" cy="648000"/>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spcBef>
                  <a:spcPct val="50000"/>
                </a:spcBef>
              </a:pPr>
              <a:r>
                <a:rPr lang="en-US" altLang="en-US" sz="1600">
                  <a:solidFill>
                    <a:srgbClr val="003359"/>
                  </a:solidFill>
                  <a:latin typeface="Arial" panose="020B0604020202020204" pitchFamily="34" charset="0"/>
                </a:rPr>
                <a:t>What are some sports</a:t>
              </a:r>
              <a:br>
                <a:rPr lang="en-US" altLang="en-US" sz="1600">
                  <a:solidFill>
                    <a:srgbClr val="003359"/>
                  </a:solidFill>
                  <a:latin typeface="Arial" panose="020B0604020202020204" pitchFamily="34" charset="0"/>
                </a:rPr>
              </a:br>
              <a:r>
                <a:rPr lang="en-US" altLang="en-US" sz="1600">
                  <a:solidFill>
                    <a:srgbClr val="003359"/>
                  </a:solidFill>
                  <a:latin typeface="Arial" panose="020B0604020202020204" pitchFamily="34" charset="0"/>
                </a:rPr>
                <a:t>and hobbies you know?</a:t>
              </a:r>
            </a:p>
          </p:txBody>
        </p:sp>
        <p:sp>
          <p:nvSpPr>
            <p:cNvPr id="35" name="Right Triangle 34"/>
            <p:cNvSpPr/>
            <p:nvPr/>
          </p:nvSpPr>
          <p:spPr>
            <a:xfrm flipH="1" flipV="1">
              <a:off x="4789935" y="2118653"/>
              <a:ext cx="146043" cy="146085"/>
            </a:xfrm>
            <a:prstGeom prst="rtTriangle">
              <a:avLst/>
            </a:prstGeom>
            <a:solidFill>
              <a:schemeClr val="accent2"/>
            </a:solidFill>
            <a:ln>
              <a:solidFill>
                <a:srgbClr val="F9B1BA"/>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9B1BA"/>
                </a:solidFill>
                <a:latin typeface="Arial" pitchFamily="34" charset="0"/>
                <a:cs typeface="Arial" pitchFamily="34" charset="0"/>
              </a:endParaRPr>
            </a:p>
          </p:txBody>
        </p:sp>
      </p:grpSp>
      <p:grpSp>
        <p:nvGrpSpPr>
          <p:cNvPr id="36" name="Group 18"/>
          <p:cNvGrpSpPr/>
          <p:nvPr/>
        </p:nvGrpSpPr>
        <p:grpSpPr>
          <a:xfrm flipH="1">
            <a:off x="6712422" y="921253"/>
            <a:ext cx="1972800" cy="870704"/>
            <a:chOff x="2280903" y="1556573"/>
            <a:chExt cx="1972800" cy="870704"/>
          </a:xfrm>
          <a:solidFill>
            <a:srgbClr val="D0ECF3"/>
          </a:solidFill>
        </p:grpSpPr>
        <p:sp>
          <p:nvSpPr>
            <p:cNvPr id="37" name="TextBox 36"/>
            <p:cNvSpPr txBox="1"/>
            <p:nvPr/>
          </p:nvSpPr>
          <p:spPr>
            <a:xfrm>
              <a:off x="2280903" y="155657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a:t>
              </a:r>
            </a:p>
          </p:txBody>
        </p:sp>
        <p:sp>
          <p:nvSpPr>
            <p:cNvPr id="38" name="Right Triangle 37"/>
            <p:cNvSpPr/>
            <p:nvPr/>
          </p:nvSpPr>
          <p:spPr>
            <a:xfrm flipH="1" flipV="1">
              <a:off x="4007644" y="228122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9" name="TextBox 18"/>
          <p:cNvSpPr txBox="1">
            <a:spLocks noChangeArrowheads="1"/>
          </p:cNvSpPr>
          <p:nvPr/>
        </p:nvSpPr>
        <p:spPr bwMode="auto">
          <a:xfrm>
            <a:off x="7332663" y="1074738"/>
            <a:ext cx="650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Sing.</a:t>
            </a:r>
          </a:p>
        </p:txBody>
      </p:sp>
      <p:grpSp>
        <p:nvGrpSpPr>
          <p:cNvPr id="40" name="Group 21"/>
          <p:cNvGrpSpPr>
            <a:grpSpLocks/>
          </p:cNvGrpSpPr>
          <p:nvPr/>
        </p:nvGrpSpPr>
        <p:grpSpPr bwMode="auto">
          <a:xfrm>
            <a:off x="6708775" y="3835400"/>
            <a:ext cx="1973263" cy="869950"/>
            <a:chOff x="1196978" y="2068988"/>
            <a:chExt cx="1972800" cy="871362"/>
          </a:xfrm>
        </p:grpSpPr>
        <p:sp>
          <p:nvSpPr>
            <p:cNvPr id="41" name="TextBox 40"/>
            <p:cNvSpPr txBox="1"/>
            <p:nvPr/>
          </p:nvSpPr>
          <p:spPr>
            <a:xfrm>
              <a:off x="1196978" y="2291599"/>
              <a:ext cx="1972800" cy="648751"/>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2" name="Right Triangle 41"/>
            <p:cNvSpPr/>
            <p:nvPr/>
          </p:nvSpPr>
          <p:spPr>
            <a:xfrm rot="10800000" flipH="1" flipV="1">
              <a:off x="1771518" y="2068988"/>
              <a:ext cx="146016" cy="1462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3" name="TextBox 21"/>
          <p:cNvSpPr txBox="1">
            <a:spLocks noChangeArrowheads="1"/>
          </p:cNvSpPr>
          <p:nvPr/>
        </p:nvSpPr>
        <p:spPr bwMode="auto">
          <a:xfrm>
            <a:off x="6848475" y="4211638"/>
            <a:ext cx="1693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Go to museums.</a:t>
            </a:r>
          </a:p>
        </p:txBody>
      </p:sp>
      <p:grpSp>
        <p:nvGrpSpPr>
          <p:cNvPr id="44" name="Group 24"/>
          <p:cNvGrpSpPr>
            <a:grpSpLocks/>
          </p:cNvGrpSpPr>
          <p:nvPr/>
        </p:nvGrpSpPr>
        <p:grpSpPr bwMode="auto">
          <a:xfrm>
            <a:off x="1706563" y="2732088"/>
            <a:ext cx="1973262" cy="871537"/>
            <a:chOff x="2077923" y="2077242"/>
            <a:chExt cx="1972800" cy="870251"/>
          </a:xfrm>
        </p:grpSpPr>
        <p:sp>
          <p:nvSpPr>
            <p:cNvPr id="45" name="TextBox 44"/>
            <p:cNvSpPr txBox="1"/>
            <p:nvPr/>
          </p:nvSpPr>
          <p:spPr>
            <a:xfrm>
              <a:off x="2077923" y="2299164"/>
              <a:ext cx="1972800" cy="648329"/>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6" name="Right Triangle 45"/>
            <p:cNvSpPr/>
            <p:nvPr/>
          </p:nvSpPr>
          <p:spPr>
            <a:xfrm flipH="1">
              <a:off x="3672986" y="2077242"/>
              <a:ext cx="146016" cy="145834"/>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7" name="TextBox 24"/>
          <p:cNvSpPr txBox="1">
            <a:spLocks noChangeArrowheads="1"/>
          </p:cNvSpPr>
          <p:nvPr/>
        </p:nvSpPr>
        <p:spPr bwMode="auto">
          <a:xfrm>
            <a:off x="2276475" y="3109913"/>
            <a:ext cx="833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1600">
                <a:solidFill>
                  <a:srgbClr val="003359"/>
                </a:solidFill>
                <a:latin typeface="Arial" panose="020B0604020202020204" pitchFamily="34" charset="0"/>
              </a:rPr>
              <a:t>Dance.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50900"/>
            <a:ext cx="59309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6148"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9" name="TextBox 8"/>
          <p:cNvSpPr txBox="1"/>
          <p:nvPr/>
        </p:nvSpPr>
        <p:spPr>
          <a:xfrm>
            <a:off x="5562600" y="88900"/>
            <a:ext cx="3225800" cy="246063"/>
          </a:xfrm>
          <a:prstGeom prst="rect">
            <a:avLst/>
          </a:prstGeom>
        </p:spPr>
        <p:txBody>
          <a:bodyPr lIns="0" tIns="0" rIns="0" bIns="0" anchor="ctr">
            <a:spAutoFit/>
          </a:bodyPr>
          <a:lstStyle/>
          <a:p>
            <a:pPr algn="r" defTabSz="457200" eaLnBrk="1" hangingPunct="1">
              <a:defRPr/>
            </a:pPr>
            <a:r>
              <a:rPr lang="en-US" sz="1600" dirty="0">
                <a:solidFill>
                  <a:srgbClr val="FFFFFF"/>
                </a:solidFill>
                <a:latin typeface="Arial" pitchFamily="34" charset="0"/>
                <a:ea typeface="+mj-ea"/>
                <a:cs typeface="Arial" panose="020B0604020202020204" pitchFamily="34" charset="0"/>
              </a:rPr>
              <a:t>Activity 2.1: Context Creation</a:t>
            </a:r>
          </a:p>
        </p:txBody>
      </p:sp>
      <p:sp>
        <p:nvSpPr>
          <p:cNvPr id="31" name="Rectangle 30"/>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32" name="Rectangle 31"/>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6153" name="Group 5"/>
          <p:cNvGrpSpPr>
            <a:grpSpLocks/>
          </p:cNvGrpSpPr>
          <p:nvPr/>
        </p:nvGrpSpPr>
        <p:grpSpPr bwMode="auto">
          <a:xfrm>
            <a:off x="3436938" y="920750"/>
            <a:ext cx="2674937" cy="868363"/>
            <a:chOff x="3436938" y="921253"/>
            <a:chExt cx="2674937" cy="868362"/>
          </a:xfrm>
        </p:grpSpPr>
        <p:sp>
          <p:nvSpPr>
            <p:cNvPr id="6163" name="TextBox 16"/>
            <p:cNvSpPr txBox="1">
              <a:spLocks noChangeArrowheads="1"/>
            </p:cNvSpPr>
            <p:nvPr/>
          </p:nvSpPr>
          <p:spPr bwMode="auto">
            <a:xfrm>
              <a:off x="3436938" y="921253"/>
              <a:ext cx="2674937" cy="647846"/>
            </a:xfrm>
            <a:prstGeom prst="rect">
              <a:avLst/>
            </a:prstGeom>
            <a:solidFill>
              <a:srgbClr val="F9B1BA"/>
            </a:solidFill>
            <a:ln w="161925" cap="rnd">
              <a:solidFill>
                <a:srgbClr val="F9B1BA"/>
              </a:solidFill>
              <a:round/>
              <a:headEnd/>
              <a:tailEnd/>
            </a:ln>
          </p:spPr>
          <p:txBody>
            <a:bodyPr lIns="0" tIns="0" rIns="0" bIns="0" anchor="ctr" anchorCtr="1"/>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spcBef>
                  <a:spcPct val="50000"/>
                </a:spcBef>
              </a:pPr>
              <a:r>
                <a:rPr lang="en-US" altLang="en-US" sz="1600">
                  <a:latin typeface="Arial" charset="0"/>
                </a:rPr>
                <a:t>What are some other sports and hobbies you know?</a:t>
              </a:r>
              <a:endParaRPr lang="en-US" altLang="en-US" sz="1600">
                <a:solidFill>
                  <a:srgbClr val="003359"/>
                </a:solidFill>
                <a:latin typeface="Arial" charset="0"/>
              </a:endParaRPr>
            </a:p>
          </p:txBody>
        </p:sp>
        <p:sp>
          <p:nvSpPr>
            <p:cNvPr id="27" name="Right Triangle 26"/>
            <p:cNvSpPr/>
            <p:nvPr/>
          </p:nvSpPr>
          <p:spPr bwMode="auto">
            <a:xfrm flipH="1" flipV="1">
              <a:off x="4194175" y="1643565"/>
              <a:ext cx="146050" cy="146050"/>
            </a:xfrm>
            <a:prstGeom prst="rtTriangle">
              <a:avLst/>
            </a:prstGeom>
            <a:solidFill>
              <a:schemeClr val="accent2"/>
            </a:solidFill>
            <a:ln>
              <a:solidFill>
                <a:srgbClr val="F9B1BA"/>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9B1BA"/>
                </a:solidFill>
                <a:latin typeface="Arial" pitchFamily="34" charset="0"/>
                <a:cs typeface="Arial" pitchFamily="34" charset="0"/>
              </a:endParaRPr>
            </a:p>
          </p:txBody>
        </p:sp>
      </p:grpSp>
      <p:grpSp>
        <p:nvGrpSpPr>
          <p:cNvPr id="33" name="Group 18"/>
          <p:cNvGrpSpPr/>
          <p:nvPr/>
        </p:nvGrpSpPr>
        <p:grpSpPr>
          <a:xfrm flipH="1">
            <a:off x="6712422" y="921253"/>
            <a:ext cx="1972800" cy="870704"/>
            <a:chOff x="2280903" y="1556573"/>
            <a:chExt cx="1972800" cy="870704"/>
          </a:xfrm>
          <a:solidFill>
            <a:srgbClr val="D0ECF3"/>
          </a:solidFill>
        </p:grpSpPr>
        <p:sp>
          <p:nvSpPr>
            <p:cNvPr id="34" name="TextBox 33"/>
            <p:cNvSpPr txBox="1"/>
            <p:nvPr/>
          </p:nvSpPr>
          <p:spPr>
            <a:xfrm>
              <a:off x="2280903" y="1556573"/>
              <a:ext cx="1972800" cy="648000"/>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r>
                <a:rPr lang="en-US" sz="1600" dirty="0">
                  <a:solidFill>
                    <a:srgbClr val="003359"/>
                  </a:solidFill>
                  <a:latin typeface="Arial" pitchFamily="34" charset="0"/>
                  <a:ea typeface="ＭＳ Ｐゴシック" charset="0"/>
                  <a:cs typeface="Arial" panose="020B0604020202020204" pitchFamily="34" charset="0"/>
                </a:rPr>
                <a:t> </a:t>
              </a:r>
            </a:p>
          </p:txBody>
        </p:sp>
        <p:sp>
          <p:nvSpPr>
            <p:cNvPr id="35" name="Right Triangle 34"/>
            <p:cNvSpPr/>
            <p:nvPr/>
          </p:nvSpPr>
          <p:spPr>
            <a:xfrm flipH="1" flipV="1">
              <a:off x="4007644" y="2281226"/>
              <a:ext cx="146051" cy="146051"/>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36" name="TextBox 18"/>
          <p:cNvSpPr txBox="1">
            <a:spLocks noChangeArrowheads="1"/>
          </p:cNvSpPr>
          <p:nvPr/>
        </p:nvSpPr>
        <p:spPr bwMode="auto">
          <a:xfrm>
            <a:off x="7419975" y="1079500"/>
            <a:ext cx="5159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golf</a:t>
            </a:r>
          </a:p>
        </p:txBody>
      </p:sp>
      <p:grpSp>
        <p:nvGrpSpPr>
          <p:cNvPr id="37" name="Group 21"/>
          <p:cNvGrpSpPr>
            <a:grpSpLocks/>
          </p:cNvGrpSpPr>
          <p:nvPr/>
        </p:nvGrpSpPr>
        <p:grpSpPr bwMode="auto">
          <a:xfrm>
            <a:off x="6708775" y="3835400"/>
            <a:ext cx="1973263" cy="869950"/>
            <a:chOff x="1196978" y="2068988"/>
            <a:chExt cx="1972800" cy="871362"/>
          </a:xfrm>
        </p:grpSpPr>
        <p:sp>
          <p:nvSpPr>
            <p:cNvPr id="38" name="TextBox 37"/>
            <p:cNvSpPr txBox="1"/>
            <p:nvPr/>
          </p:nvSpPr>
          <p:spPr>
            <a:xfrm>
              <a:off x="1196978" y="2291599"/>
              <a:ext cx="1972800" cy="648751"/>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9" name="Right Triangle 38"/>
            <p:cNvSpPr/>
            <p:nvPr/>
          </p:nvSpPr>
          <p:spPr>
            <a:xfrm rot="10800000" flipH="1" flipV="1">
              <a:off x="1771518" y="2068988"/>
              <a:ext cx="146016" cy="1462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0" name="TextBox 21"/>
          <p:cNvSpPr txBox="1">
            <a:spLocks noChangeArrowheads="1"/>
          </p:cNvSpPr>
          <p:nvPr/>
        </p:nvSpPr>
        <p:spPr bwMode="auto">
          <a:xfrm>
            <a:off x="7248525" y="4214813"/>
            <a:ext cx="866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reading</a:t>
            </a:r>
          </a:p>
        </p:txBody>
      </p:sp>
      <p:grpSp>
        <p:nvGrpSpPr>
          <p:cNvPr id="41" name="Group 24"/>
          <p:cNvGrpSpPr>
            <a:grpSpLocks/>
          </p:cNvGrpSpPr>
          <p:nvPr/>
        </p:nvGrpSpPr>
        <p:grpSpPr bwMode="auto">
          <a:xfrm>
            <a:off x="1706563" y="2732088"/>
            <a:ext cx="1973262" cy="871537"/>
            <a:chOff x="2077923" y="2077242"/>
            <a:chExt cx="1972800" cy="870251"/>
          </a:xfrm>
        </p:grpSpPr>
        <p:sp>
          <p:nvSpPr>
            <p:cNvPr id="42" name="TextBox 41"/>
            <p:cNvSpPr txBox="1"/>
            <p:nvPr/>
          </p:nvSpPr>
          <p:spPr>
            <a:xfrm>
              <a:off x="2077923" y="2299164"/>
              <a:ext cx="1972800" cy="648329"/>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43" name="Right Triangle 42"/>
            <p:cNvSpPr/>
            <p:nvPr/>
          </p:nvSpPr>
          <p:spPr>
            <a:xfrm flipH="1">
              <a:off x="3672986" y="2077242"/>
              <a:ext cx="146016" cy="145834"/>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4" name="TextBox 24"/>
          <p:cNvSpPr txBox="1">
            <a:spLocks noChangeArrowheads="1"/>
          </p:cNvSpPr>
          <p:nvPr/>
        </p:nvSpPr>
        <p:spPr bwMode="auto">
          <a:xfrm>
            <a:off x="2333625" y="3116263"/>
            <a:ext cx="731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tennis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46238" y="850900"/>
            <a:ext cx="59309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7172"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9" name="TextBox 8"/>
          <p:cNvSpPr txBox="1"/>
          <p:nvPr/>
        </p:nvSpPr>
        <p:spPr>
          <a:xfrm>
            <a:off x="5562600" y="88900"/>
            <a:ext cx="3225800" cy="246063"/>
          </a:xfrm>
          <a:prstGeom prst="rect">
            <a:avLst/>
          </a:prstGeom>
        </p:spPr>
        <p:txBody>
          <a:bodyPr lIns="0" tIns="0" rIns="0" bIns="0" anchor="ctr">
            <a:spAutoFit/>
          </a:bodyPr>
          <a:lstStyle/>
          <a:p>
            <a:pPr algn="r" defTabSz="457200" eaLnBrk="1" hangingPunct="1">
              <a:defRPr/>
            </a:pPr>
            <a:r>
              <a:rPr lang="en-US" sz="1600" dirty="0">
                <a:solidFill>
                  <a:srgbClr val="FFFFFF"/>
                </a:solidFill>
                <a:latin typeface="Arial" pitchFamily="34" charset="0"/>
                <a:ea typeface="ＭＳ Ｐゴシック" charset="0"/>
                <a:cs typeface="Arial" panose="020B0604020202020204" pitchFamily="34" charset="0"/>
              </a:rPr>
              <a:t>Activity 2.1: Concept Check</a:t>
            </a:r>
            <a:endParaRPr lang="en-US" sz="1600" dirty="0">
              <a:solidFill>
                <a:srgbClr val="FFFFFF"/>
              </a:solidFill>
              <a:latin typeface="Arial" pitchFamily="34" charset="0"/>
              <a:ea typeface="+mj-ea"/>
              <a:cs typeface="Arial" panose="020B0604020202020204" pitchFamily="34" charset="0"/>
            </a:endParaRPr>
          </a:p>
        </p:txBody>
      </p:sp>
      <p:sp>
        <p:nvSpPr>
          <p:cNvPr id="25" name="Rectangle 24"/>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26" name="Rectangle 25"/>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23" name="Group 13"/>
          <p:cNvGrpSpPr>
            <a:grpSpLocks/>
          </p:cNvGrpSpPr>
          <p:nvPr/>
        </p:nvGrpSpPr>
        <p:grpSpPr bwMode="auto">
          <a:xfrm>
            <a:off x="3436938" y="921253"/>
            <a:ext cx="2674937" cy="868362"/>
            <a:chOff x="4032737" y="1396169"/>
            <a:chExt cx="2674800" cy="868569"/>
          </a:xfrm>
          <a:solidFill>
            <a:srgbClr val="F9B1BA"/>
          </a:solidFill>
        </p:grpSpPr>
        <p:sp>
          <p:nvSpPr>
            <p:cNvPr id="24" name="TextBox 16"/>
            <p:cNvSpPr txBox="1">
              <a:spLocks noChangeArrowheads="1"/>
            </p:cNvSpPr>
            <p:nvPr/>
          </p:nvSpPr>
          <p:spPr bwMode="auto">
            <a:xfrm>
              <a:off x="4032737" y="1396169"/>
              <a:ext cx="2674800" cy="648000"/>
            </a:xfrm>
            <a:prstGeom prst="rect">
              <a:avLst/>
            </a:prstGeom>
            <a:solidFill>
              <a:srgbClr val="C7EDF6"/>
            </a:solidFill>
            <a:ln w="161925" cap="rnd">
              <a:solidFill>
                <a:srgbClr val="C7EDF6"/>
              </a:solidFill>
              <a:round/>
              <a:headEnd/>
              <a:tailEnd/>
            </a:ln>
          </p:spPr>
          <p:txBody>
            <a:bodyPr lIns="0" tIns="0" rIns="0" bIns="0" anchor="ctr" anchorCtr="1"/>
            <a:lstStyle>
              <a:lvl1pPr>
                <a:defRPr>
                  <a:solidFill>
                    <a:schemeClr val="tx1"/>
                  </a:solidFill>
                  <a:latin typeface="Verdana" pitchFamily="34" charset="0"/>
                  <a:ea typeface="ＭＳ Ｐゴシック" pitchFamily="34" charset="-128"/>
                </a:defRPr>
              </a:lvl1pPr>
              <a:lvl2pPr marL="742950" indent="-285750">
                <a:defRPr>
                  <a:solidFill>
                    <a:schemeClr val="tx1"/>
                  </a:solidFill>
                  <a:latin typeface="Verdana" pitchFamily="34" charset="0"/>
                  <a:ea typeface="ＭＳ Ｐゴシック" pitchFamily="34" charset="-128"/>
                </a:defRPr>
              </a:lvl2pPr>
              <a:lvl3pPr marL="1143000" indent="-228600">
                <a:defRPr>
                  <a:solidFill>
                    <a:schemeClr val="tx1"/>
                  </a:solidFill>
                  <a:latin typeface="Verdana" pitchFamily="34" charset="0"/>
                  <a:ea typeface="ＭＳ Ｐゴシック" pitchFamily="34" charset="-128"/>
                </a:defRPr>
              </a:lvl3pPr>
              <a:lvl4pPr marL="1600200" indent="-228600">
                <a:defRPr>
                  <a:solidFill>
                    <a:schemeClr val="tx1"/>
                  </a:solidFill>
                  <a:latin typeface="Verdana" pitchFamily="34" charset="0"/>
                  <a:ea typeface="ＭＳ Ｐゴシック" pitchFamily="34" charset="-128"/>
                </a:defRPr>
              </a:lvl4pPr>
              <a:lvl5pPr marL="2057400" indent="-228600">
                <a:defRPr>
                  <a:solidFill>
                    <a:schemeClr val="tx1"/>
                  </a:solidFill>
                  <a:latin typeface="Verdana"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Verdana"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pPr algn="ctr" eaLnBrk="1" hangingPunct="1">
                <a:spcBef>
                  <a:spcPct val="50000"/>
                </a:spcBef>
                <a:defRPr/>
              </a:pPr>
              <a:r>
                <a:rPr lang="en-US" altLang="en-US" sz="1600" u="dotted" dirty="0" smtClean="0">
                  <a:solidFill>
                    <a:srgbClr val="003359"/>
                  </a:solidFill>
                  <a:latin typeface="Arial" charset="0"/>
                </a:rPr>
                <a:t>                                           .</a:t>
              </a:r>
            </a:p>
          </p:txBody>
        </p:sp>
        <p:sp>
          <p:nvSpPr>
            <p:cNvPr id="27" name="Right Triangle 26"/>
            <p:cNvSpPr/>
            <p:nvPr/>
          </p:nvSpPr>
          <p:spPr>
            <a:xfrm flipH="1" flipV="1">
              <a:off x="4789935" y="2118653"/>
              <a:ext cx="146043" cy="146085"/>
            </a:xfrm>
            <a:prstGeom prst="rtTriangle">
              <a:avLst/>
            </a:prstGeom>
            <a:solidFill>
              <a:srgbClr val="C7EDF6"/>
            </a:solidFill>
            <a:ln>
              <a:solidFill>
                <a:srgbClr val="C7EDF6"/>
              </a:solidFill>
              <a:roun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9B1BA"/>
                </a:solidFill>
                <a:latin typeface="Arial" pitchFamily="34" charset="0"/>
                <a:cs typeface="Arial" pitchFamily="34" charset="0"/>
              </a:endParaRPr>
            </a:p>
          </p:txBody>
        </p:sp>
      </p:grpSp>
      <p:sp>
        <p:nvSpPr>
          <p:cNvPr id="7177" name="TextBox 18"/>
          <p:cNvSpPr txBox="1">
            <a:spLocks noChangeArrowheads="1"/>
          </p:cNvSpPr>
          <p:nvPr/>
        </p:nvSpPr>
        <p:spPr bwMode="auto">
          <a:xfrm>
            <a:off x="3390900" y="1073150"/>
            <a:ext cx="2706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No. It’s not a sport or hobby</a:t>
            </a:r>
          </a:p>
        </p:txBody>
      </p:sp>
      <p:grpSp>
        <p:nvGrpSpPr>
          <p:cNvPr id="3" name="Group 2"/>
          <p:cNvGrpSpPr>
            <a:grpSpLocks/>
          </p:cNvGrpSpPr>
          <p:nvPr/>
        </p:nvGrpSpPr>
        <p:grpSpPr bwMode="auto">
          <a:xfrm>
            <a:off x="6711950" y="920750"/>
            <a:ext cx="1973263" cy="871538"/>
            <a:chOff x="6712422" y="921253"/>
            <a:chExt cx="1972800" cy="870704"/>
          </a:xfrm>
        </p:grpSpPr>
        <p:grpSp>
          <p:nvGrpSpPr>
            <p:cNvPr id="28" name="Group 18"/>
            <p:cNvGrpSpPr/>
            <p:nvPr/>
          </p:nvGrpSpPr>
          <p:grpSpPr>
            <a:xfrm flipH="1">
              <a:off x="6712422" y="921253"/>
              <a:ext cx="1972800" cy="870704"/>
              <a:chOff x="2280903" y="1556573"/>
              <a:chExt cx="1972800" cy="870704"/>
            </a:xfrm>
            <a:solidFill>
              <a:srgbClr val="F9B1BA"/>
            </a:solidFill>
          </p:grpSpPr>
          <p:sp>
            <p:nvSpPr>
              <p:cNvPr id="30" name="TextBox 29"/>
              <p:cNvSpPr txBox="1"/>
              <p:nvPr/>
            </p:nvSpPr>
            <p:spPr>
              <a:xfrm>
                <a:off x="2280903" y="1556573"/>
                <a:ext cx="1972800" cy="648000"/>
              </a:xfrm>
              <a:prstGeom prst="rect">
                <a:avLst/>
              </a:prstGeom>
              <a:grpFill/>
              <a:ln w="161925" cap="rnd">
                <a:solidFill>
                  <a:srgbClr val="F9B1BA"/>
                </a:solidFill>
              </a:ln>
              <a:effectLst/>
            </p:spPr>
            <p:txBody>
              <a:bodyPr lIns="0" tIns="0" rIns="0" bIns="0" anchor="ctr" anchorCtr="1"/>
              <a:lstStyle/>
              <a:p>
                <a:pPr algn="ctr" eaLnBrk="1" hangingPunct="1">
                  <a:defRPr/>
                </a:pPr>
                <a:r>
                  <a:rPr lang="en-US" sz="1600" dirty="0">
                    <a:solidFill>
                      <a:srgbClr val="003359"/>
                    </a:solidFill>
                    <a:latin typeface="Arial" pitchFamily="34" charset="0"/>
                    <a:ea typeface="ＭＳ Ｐゴシック" charset="0"/>
                    <a:cs typeface="Arial" panose="020B0604020202020204" pitchFamily="34" charset="0"/>
                  </a:rPr>
                  <a:t> </a:t>
                </a:r>
              </a:p>
            </p:txBody>
          </p:sp>
          <p:sp>
            <p:nvSpPr>
              <p:cNvPr id="31" name="Right Triangle 30"/>
              <p:cNvSpPr/>
              <p:nvPr/>
            </p:nvSpPr>
            <p:spPr>
              <a:xfrm flipH="1" flipV="1">
                <a:off x="4007644" y="2281226"/>
                <a:ext cx="146051" cy="146051"/>
              </a:xfrm>
              <a:prstGeom prst="rtTriangle">
                <a:avLst/>
              </a:prstGeom>
              <a:grp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7189" name="TextBox 18"/>
            <p:cNvSpPr txBox="1">
              <a:spLocks noChangeArrowheads="1"/>
            </p:cNvSpPr>
            <p:nvPr/>
          </p:nvSpPr>
          <p:spPr bwMode="auto">
            <a:xfrm>
              <a:off x="7151688" y="1079500"/>
              <a:ext cx="10525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Why not?</a:t>
              </a:r>
            </a:p>
          </p:txBody>
        </p:sp>
      </p:grpSp>
      <p:grpSp>
        <p:nvGrpSpPr>
          <p:cNvPr id="37" name="Group 21"/>
          <p:cNvGrpSpPr>
            <a:grpSpLocks/>
          </p:cNvGrpSpPr>
          <p:nvPr/>
        </p:nvGrpSpPr>
        <p:grpSpPr bwMode="auto">
          <a:xfrm>
            <a:off x="6708775" y="3835400"/>
            <a:ext cx="1973263" cy="869950"/>
            <a:chOff x="1196978" y="2068988"/>
            <a:chExt cx="1972800" cy="871362"/>
          </a:xfrm>
        </p:grpSpPr>
        <p:sp>
          <p:nvSpPr>
            <p:cNvPr id="38" name="TextBox 37"/>
            <p:cNvSpPr txBox="1"/>
            <p:nvPr/>
          </p:nvSpPr>
          <p:spPr>
            <a:xfrm>
              <a:off x="1196978" y="2291599"/>
              <a:ext cx="1972800" cy="648751"/>
            </a:xfrm>
            <a:prstGeom prst="rect">
              <a:avLst/>
            </a:prstGeom>
            <a:solidFill>
              <a:srgbClr val="C7EDF6"/>
            </a:solidFill>
            <a:ln w="161925" cap="rnd">
              <a:solidFill>
                <a:srgbClr val="C7EDF6"/>
              </a:solidFill>
            </a:ln>
            <a:effectLst/>
          </p:spPr>
          <p:txBody>
            <a:bodyPr lIns="0" tIns="0" rIns="0" bIns="0" anchor="ctr" anchorCtr="1"/>
            <a:lstStyle/>
            <a:p>
              <a:pPr algn="ctr" eaLnBrk="1" hangingPunct="1">
                <a:defRPr/>
              </a:pPr>
              <a:r>
                <a:rPr lang="en-US" sz="1600" u="dotted" dirty="0">
                  <a:solidFill>
                    <a:srgbClr val="003359"/>
                  </a:solidFill>
                  <a:latin typeface="Arial" pitchFamily="34" charset="0"/>
                  <a:ea typeface="ＭＳ Ｐゴシック" charset="0"/>
                  <a:cs typeface="Arial" panose="020B0604020202020204" pitchFamily="34" charset="0"/>
                </a:rPr>
                <a:t>                .</a:t>
              </a:r>
            </a:p>
          </p:txBody>
        </p:sp>
        <p:sp>
          <p:nvSpPr>
            <p:cNvPr id="39" name="Right Triangle 38"/>
            <p:cNvSpPr/>
            <p:nvPr/>
          </p:nvSpPr>
          <p:spPr>
            <a:xfrm rot="10800000" flipH="1" flipV="1">
              <a:off x="1771518" y="2068988"/>
              <a:ext cx="146016" cy="146287"/>
            </a:xfrm>
            <a:prstGeom prst="rtTriangle">
              <a:avLst/>
            </a:prstGeom>
            <a:solidFill>
              <a:srgbClr val="C7ED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40" name="TextBox 21"/>
          <p:cNvSpPr txBox="1">
            <a:spLocks noChangeArrowheads="1"/>
          </p:cNvSpPr>
          <p:nvPr/>
        </p:nvSpPr>
        <p:spPr bwMode="auto">
          <a:xfrm>
            <a:off x="7094538" y="4214813"/>
            <a:ext cx="1130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It’s not fun</a:t>
            </a:r>
          </a:p>
        </p:txBody>
      </p:sp>
      <p:grpSp>
        <p:nvGrpSpPr>
          <p:cNvPr id="2" name="Group 1"/>
          <p:cNvGrpSpPr>
            <a:grpSpLocks/>
          </p:cNvGrpSpPr>
          <p:nvPr/>
        </p:nvGrpSpPr>
        <p:grpSpPr bwMode="auto">
          <a:xfrm>
            <a:off x="1706563" y="2732088"/>
            <a:ext cx="1973262" cy="871537"/>
            <a:chOff x="1706560" y="2732095"/>
            <a:chExt cx="1973259" cy="871540"/>
          </a:xfrm>
        </p:grpSpPr>
        <p:grpSp>
          <p:nvGrpSpPr>
            <p:cNvPr id="7182" name="Group 24"/>
            <p:cNvGrpSpPr>
              <a:grpSpLocks/>
            </p:cNvGrpSpPr>
            <p:nvPr/>
          </p:nvGrpSpPr>
          <p:grpSpPr bwMode="auto">
            <a:xfrm>
              <a:off x="1706560" y="2732095"/>
              <a:ext cx="1973259" cy="871540"/>
              <a:chOff x="2077923" y="2077242"/>
              <a:chExt cx="1972800" cy="870251"/>
            </a:xfrm>
          </p:grpSpPr>
          <p:sp>
            <p:nvSpPr>
              <p:cNvPr id="42" name="TextBox 41"/>
              <p:cNvSpPr txBox="1"/>
              <p:nvPr/>
            </p:nvSpPr>
            <p:spPr>
              <a:xfrm>
                <a:off x="2077923" y="2299164"/>
                <a:ext cx="1972800" cy="648329"/>
              </a:xfrm>
              <a:prstGeom prst="rect">
                <a:avLst/>
              </a:prstGeom>
              <a:solidFill>
                <a:srgbClr val="F9B1BA"/>
              </a:solidFill>
              <a:ln w="161925" cap="rnd">
                <a:solidFill>
                  <a:srgbClr val="F9B1BA"/>
                </a:solidFill>
              </a:ln>
              <a:effectLst/>
            </p:spPr>
            <p:txBody>
              <a:bodyPr lIns="0" tIns="0" rIns="0" bIns="0" anchor="ctr" anchorCtr="1"/>
              <a:lstStyle/>
              <a:p>
                <a:pPr algn="ctr" eaLnBrk="1" hangingPunct="1">
                  <a:defRPr/>
                </a:pPr>
                <a:endParaRPr lang="en-US" sz="1600" u="dotted" dirty="0">
                  <a:solidFill>
                    <a:srgbClr val="003359"/>
                  </a:solidFill>
                  <a:latin typeface="Arial" pitchFamily="34" charset="0"/>
                  <a:ea typeface="ＭＳ Ｐゴシック" charset="0"/>
                  <a:cs typeface="Arial" panose="020B0604020202020204" pitchFamily="34" charset="0"/>
                </a:endParaRPr>
              </a:p>
            </p:txBody>
          </p:sp>
          <p:sp>
            <p:nvSpPr>
              <p:cNvPr id="43" name="Right Triangle 42"/>
              <p:cNvSpPr/>
              <p:nvPr/>
            </p:nvSpPr>
            <p:spPr>
              <a:xfrm flipH="1">
                <a:off x="2911165" y="2077242"/>
                <a:ext cx="146016" cy="145834"/>
              </a:xfrm>
              <a:prstGeom prst="rtTriangle">
                <a:avLst/>
              </a:prstGeom>
              <a:solidFill>
                <a:srgbClr val="F9B1BA"/>
              </a:solidFill>
              <a:ln>
                <a:solidFill>
                  <a:srgbClr val="F9B1B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latin typeface="Arial" pitchFamily="34" charset="0"/>
                  <a:cs typeface="Arial" pitchFamily="34" charset="0"/>
                </a:endParaRPr>
              </a:p>
            </p:txBody>
          </p:sp>
        </p:grpSp>
        <p:sp>
          <p:nvSpPr>
            <p:cNvPr id="7183" name="TextBox 21"/>
            <p:cNvSpPr txBox="1">
              <a:spLocks noChangeArrowheads="1"/>
            </p:cNvSpPr>
            <p:nvPr/>
          </p:nvSpPr>
          <p:spPr bwMode="auto">
            <a:xfrm>
              <a:off x="1706563" y="2986088"/>
              <a:ext cx="1851025" cy="584200"/>
            </a:xfrm>
            <a:prstGeom prst="rect">
              <a:avLst/>
            </a:prstGeom>
            <a:solidFill>
              <a:srgbClr val="F9B1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latin typeface="Arial" charset="0"/>
                </a:rPr>
                <a:t>Is cleaning a sport</a:t>
              </a:r>
            </a:p>
            <a:p>
              <a:pPr algn="ctr" eaLnBrk="1" hangingPunct="1"/>
              <a:r>
                <a:rPr lang="en-US" altLang="en-US" sz="1600">
                  <a:latin typeface="Arial" charset="0"/>
                </a:rPr>
                <a:t>or hobby?</a:t>
              </a:r>
              <a:endParaRPr lang="en-US" altLang="en-US" sz="1600">
                <a:solidFill>
                  <a:srgbClr val="003359"/>
                </a:solidFill>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8195"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9" name="TextBox 8"/>
          <p:cNvSpPr txBox="1"/>
          <p:nvPr/>
        </p:nvSpPr>
        <p:spPr>
          <a:xfrm>
            <a:off x="5562600" y="88900"/>
            <a:ext cx="3225800" cy="246063"/>
          </a:xfrm>
          <a:prstGeom prst="rect">
            <a:avLst/>
          </a:prstGeom>
        </p:spPr>
        <p:txBody>
          <a:bodyPr lIns="0" tIns="0" rIns="0" bIns="0" anchor="ctr">
            <a:spAutoFit/>
          </a:bodyPr>
          <a:lstStyle/>
          <a:p>
            <a:pPr algn="r" defTabSz="457200" eaLnBrk="1" hangingPunct="1">
              <a:defRPr/>
            </a:pPr>
            <a:r>
              <a:rPr lang="en-US" sz="1600" dirty="0">
                <a:solidFill>
                  <a:srgbClr val="FFFFFF"/>
                </a:solidFill>
                <a:latin typeface="Arial" pitchFamily="34" charset="0"/>
                <a:ea typeface="ＭＳ Ｐゴシック" charset="0"/>
                <a:cs typeface="Arial" panose="020B0604020202020204" pitchFamily="34" charset="0"/>
              </a:rPr>
              <a:t>Activity 2.1: Practice</a:t>
            </a:r>
            <a:endParaRPr lang="en-US" sz="1600" dirty="0">
              <a:solidFill>
                <a:srgbClr val="FFFFFF"/>
              </a:solidFill>
              <a:latin typeface="Arial" pitchFamily="34" charset="0"/>
              <a:ea typeface="+mj-ea"/>
              <a:cs typeface="Arial" panose="020B0604020202020204" pitchFamily="34" charset="0"/>
            </a:endParaRPr>
          </a:p>
        </p:txBody>
      </p:sp>
      <p:sp>
        <p:nvSpPr>
          <p:cNvPr id="62" name="Rectangle 6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63" name="Rectangle 6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8199" name="Group 1"/>
          <p:cNvGrpSpPr>
            <a:grpSpLocks/>
          </p:cNvGrpSpPr>
          <p:nvPr/>
        </p:nvGrpSpPr>
        <p:grpSpPr bwMode="auto">
          <a:xfrm>
            <a:off x="358775" y="850900"/>
            <a:ext cx="1993900" cy="1895475"/>
            <a:chOff x="358775" y="850900"/>
            <a:chExt cx="1994400" cy="1895475"/>
          </a:xfrm>
        </p:grpSpPr>
        <p:pic>
          <p:nvPicPr>
            <p:cNvPr id="64" name="Picture 6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58775" y="850900"/>
              <a:ext cx="1994400" cy="1720850"/>
            </a:xfrm>
            <a:prstGeom prst="rect">
              <a:avLst/>
            </a:prstGeom>
            <a:solidFill>
              <a:schemeClr val="bg2">
                <a:lumMod val="85000"/>
              </a:schemeClr>
            </a:solidFill>
          </p:spPr>
        </p:pic>
        <p:grpSp>
          <p:nvGrpSpPr>
            <p:cNvPr id="8236" name="Group 1"/>
            <p:cNvGrpSpPr>
              <a:grpSpLocks/>
            </p:cNvGrpSpPr>
            <p:nvPr/>
          </p:nvGrpSpPr>
          <p:grpSpPr bwMode="auto">
            <a:xfrm>
              <a:off x="358775" y="2441575"/>
              <a:ext cx="1993900" cy="304800"/>
              <a:chOff x="361947" y="2450382"/>
              <a:chExt cx="1990728" cy="304800"/>
            </a:xfrm>
          </p:grpSpPr>
          <p:pic>
            <p:nvPicPr>
              <p:cNvPr id="8237" name="Picture 35"/>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361947" y="2450382"/>
                <a:ext cx="199072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Box 36"/>
              <p:cNvSpPr txBox="1">
                <a:spLocks noChangeArrowheads="1"/>
              </p:cNvSpPr>
              <p:nvPr/>
            </p:nvSpPr>
            <p:spPr bwMode="auto">
              <a:xfrm>
                <a:off x="402166" y="2521820"/>
                <a:ext cx="189970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A</a:t>
                </a:r>
              </a:p>
            </p:txBody>
          </p:sp>
        </p:grpSp>
      </p:grpSp>
      <p:grpSp>
        <p:nvGrpSpPr>
          <p:cNvPr id="8200" name="Group 11"/>
          <p:cNvGrpSpPr>
            <a:grpSpLocks/>
          </p:cNvGrpSpPr>
          <p:nvPr/>
        </p:nvGrpSpPr>
        <p:grpSpPr bwMode="auto">
          <a:xfrm>
            <a:off x="2498725" y="850900"/>
            <a:ext cx="1995488" cy="1895475"/>
            <a:chOff x="2503488" y="850900"/>
            <a:chExt cx="1995487" cy="1895475"/>
          </a:xfrm>
        </p:grpSpPr>
        <p:pic>
          <p:nvPicPr>
            <p:cNvPr id="8231"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03488" y="850900"/>
              <a:ext cx="1995487" cy="16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32" name="Group 2"/>
            <p:cNvGrpSpPr>
              <a:grpSpLocks/>
            </p:cNvGrpSpPr>
            <p:nvPr/>
          </p:nvGrpSpPr>
          <p:grpSpPr bwMode="auto">
            <a:xfrm>
              <a:off x="2503488" y="2441575"/>
              <a:ext cx="1995487" cy="304800"/>
              <a:chOff x="2492348" y="2445620"/>
              <a:chExt cx="1997075" cy="304800"/>
            </a:xfrm>
          </p:grpSpPr>
          <p:pic>
            <p:nvPicPr>
              <p:cNvPr id="8233" name="Picture 39"/>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2492348" y="2445620"/>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4" name="TextBox 40"/>
              <p:cNvSpPr txBox="1">
                <a:spLocks noChangeArrowheads="1"/>
              </p:cNvSpPr>
              <p:nvPr/>
            </p:nvSpPr>
            <p:spPr bwMode="auto">
              <a:xfrm>
                <a:off x="2571750" y="2521820"/>
                <a:ext cx="18542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B</a:t>
                </a:r>
              </a:p>
            </p:txBody>
          </p:sp>
        </p:grpSp>
      </p:grpSp>
      <p:grpSp>
        <p:nvGrpSpPr>
          <p:cNvPr id="8201" name="Group 13"/>
          <p:cNvGrpSpPr>
            <a:grpSpLocks/>
          </p:cNvGrpSpPr>
          <p:nvPr/>
        </p:nvGrpSpPr>
        <p:grpSpPr bwMode="auto">
          <a:xfrm>
            <a:off x="4638675" y="854075"/>
            <a:ext cx="1997075" cy="1892300"/>
            <a:chOff x="4641849" y="854667"/>
            <a:chExt cx="1997076" cy="1891708"/>
          </a:xfrm>
        </p:grpSpPr>
        <p:pic>
          <p:nvPicPr>
            <p:cNvPr id="8227"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41849" y="854667"/>
              <a:ext cx="1997075" cy="167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28" name="Group 3"/>
            <p:cNvGrpSpPr>
              <a:grpSpLocks/>
            </p:cNvGrpSpPr>
            <p:nvPr/>
          </p:nvGrpSpPr>
          <p:grpSpPr bwMode="auto">
            <a:xfrm>
              <a:off x="4641850" y="2441575"/>
              <a:ext cx="1997075" cy="304800"/>
              <a:chOff x="4641850" y="2445620"/>
              <a:chExt cx="1997075" cy="304800"/>
            </a:xfrm>
          </p:grpSpPr>
          <p:pic>
            <p:nvPicPr>
              <p:cNvPr id="8229" name="Picture 26"/>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41850" y="2445620"/>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0" name="TextBox 27"/>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C</a:t>
                </a:r>
              </a:p>
            </p:txBody>
          </p:sp>
        </p:grpSp>
      </p:grpSp>
      <p:grpSp>
        <p:nvGrpSpPr>
          <p:cNvPr id="8202" name="Group 15"/>
          <p:cNvGrpSpPr>
            <a:grpSpLocks/>
          </p:cNvGrpSpPr>
          <p:nvPr/>
        </p:nvGrpSpPr>
        <p:grpSpPr bwMode="auto">
          <a:xfrm>
            <a:off x="6781800" y="852488"/>
            <a:ext cx="1987550" cy="1893887"/>
            <a:chOff x="6781800" y="852140"/>
            <a:chExt cx="1987550" cy="1894235"/>
          </a:xfrm>
        </p:grpSpPr>
        <p:pic>
          <p:nvPicPr>
            <p:cNvPr id="8223" name="Picture 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1800" y="852140"/>
              <a:ext cx="1987550" cy="163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24" name="Group 4"/>
            <p:cNvGrpSpPr>
              <a:grpSpLocks/>
            </p:cNvGrpSpPr>
            <p:nvPr/>
          </p:nvGrpSpPr>
          <p:grpSpPr bwMode="auto">
            <a:xfrm>
              <a:off x="6781800" y="2441575"/>
              <a:ext cx="1987550" cy="304800"/>
              <a:chOff x="4638673" y="2445620"/>
              <a:chExt cx="2003427" cy="304800"/>
            </a:xfrm>
          </p:grpSpPr>
          <p:pic>
            <p:nvPicPr>
              <p:cNvPr id="8225" name="Picture 55"/>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38673" y="2445620"/>
                <a:ext cx="200342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6" name="TextBox 56"/>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D</a:t>
                </a:r>
              </a:p>
            </p:txBody>
          </p:sp>
        </p:grpSp>
      </p:grpSp>
      <p:grpSp>
        <p:nvGrpSpPr>
          <p:cNvPr id="8203" name="Group 19"/>
          <p:cNvGrpSpPr>
            <a:grpSpLocks/>
          </p:cNvGrpSpPr>
          <p:nvPr/>
        </p:nvGrpSpPr>
        <p:grpSpPr bwMode="auto">
          <a:xfrm>
            <a:off x="360363" y="2876550"/>
            <a:ext cx="1992312" cy="1905000"/>
            <a:chOff x="360363" y="2876550"/>
            <a:chExt cx="1992312" cy="1905000"/>
          </a:xfrm>
        </p:grpSpPr>
        <p:pic>
          <p:nvPicPr>
            <p:cNvPr id="8219" name="Picture 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0363" y="2876550"/>
              <a:ext cx="1992311" cy="166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20" name="Group 5"/>
            <p:cNvGrpSpPr>
              <a:grpSpLocks/>
            </p:cNvGrpSpPr>
            <p:nvPr/>
          </p:nvGrpSpPr>
          <p:grpSpPr bwMode="auto">
            <a:xfrm>
              <a:off x="360363" y="4476750"/>
              <a:ext cx="1992312" cy="304800"/>
              <a:chOff x="361947" y="4477620"/>
              <a:chExt cx="1990728" cy="304800"/>
            </a:xfrm>
          </p:grpSpPr>
          <p:pic>
            <p:nvPicPr>
              <p:cNvPr id="8221" name="Picture 43"/>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361947" y="4477620"/>
                <a:ext cx="199072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 name="TextBox 44"/>
              <p:cNvSpPr txBox="1">
                <a:spLocks noChangeArrowheads="1"/>
              </p:cNvSpPr>
              <p:nvPr/>
            </p:nvSpPr>
            <p:spPr bwMode="auto">
              <a:xfrm>
                <a:off x="397402" y="4553820"/>
                <a:ext cx="191082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E</a:t>
                </a:r>
              </a:p>
            </p:txBody>
          </p:sp>
        </p:grpSp>
      </p:grpSp>
      <p:grpSp>
        <p:nvGrpSpPr>
          <p:cNvPr id="8204" name="Group 18"/>
          <p:cNvGrpSpPr>
            <a:grpSpLocks/>
          </p:cNvGrpSpPr>
          <p:nvPr/>
        </p:nvGrpSpPr>
        <p:grpSpPr bwMode="auto">
          <a:xfrm>
            <a:off x="2497138" y="2874963"/>
            <a:ext cx="1997075" cy="1906587"/>
            <a:chOff x="2501900" y="2874955"/>
            <a:chExt cx="1997075" cy="1906595"/>
          </a:xfrm>
        </p:grpSpPr>
        <p:pic>
          <p:nvPicPr>
            <p:cNvPr id="8215" name="Picture 7"/>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01900" y="2874955"/>
              <a:ext cx="1992080" cy="167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6" name="Group 6"/>
            <p:cNvGrpSpPr>
              <a:grpSpLocks/>
            </p:cNvGrpSpPr>
            <p:nvPr/>
          </p:nvGrpSpPr>
          <p:grpSpPr bwMode="auto">
            <a:xfrm>
              <a:off x="2501900" y="4476750"/>
              <a:ext cx="1997075" cy="304800"/>
              <a:chOff x="2501900" y="4480795"/>
              <a:chExt cx="1997075" cy="304800"/>
            </a:xfrm>
          </p:grpSpPr>
          <p:pic>
            <p:nvPicPr>
              <p:cNvPr id="8217" name="Picture 47"/>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2501900" y="4480795"/>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TextBox 48"/>
              <p:cNvSpPr txBox="1">
                <a:spLocks noChangeArrowheads="1"/>
              </p:cNvSpPr>
              <p:nvPr/>
            </p:nvSpPr>
            <p:spPr bwMode="auto">
              <a:xfrm>
                <a:off x="2542118" y="4556995"/>
                <a:ext cx="191875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F</a:t>
                </a:r>
              </a:p>
            </p:txBody>
          </p:sp>
        </p:grpSp>
      </p:grpSp>
      <p:grpSp>
        <p:nvGrpSpPr>
          <p:cNvPr id="8205" name="Group 17"/>
          <p:cNvGrpSpPr>
            <a:grpSpLocks/>
          </p:cNvGrpSpPr>
          <p:nvPr/>
        </p:nvGrpSpPr>
        <p:grpSpPr bwMode="auto">
          <a:xfrm>
            <a:off x="4640263" y="2878138"/>
            <a:ext cx="1997075" cy="1903412"/>
            <a:chOff x="4641849" y="2877477"/>
            <a:chExt cx="1997076" cy="1904073"/>
          </a:xfrm>
        </p:grpSpPr>
        <p:pic>
          <p:nvPicPr>
            <p:cNvPr id="8211" name="Picture 7"/>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41849" y="2877477"/>
              <a:ext cx="1997076" cy="163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2" name="Group 7"/>
            <p:cNvGrpSpPr>
              <a:grpSpLocks/>
            </p:cNvGrpSpPr>
            <p:nvPr/>
          </p:nvGrpSpPr>
          <p:grpSpPr bwMode="auto">
            <a:xfrm>
              <a:off x="4641850" y="4476750"/>
              <a:ext cx="1997075" cy="304800"/>
              <a:chOff x="4641850" y="4480795"/>
              <a:chExt cx="1997075" cy="304800"/>
            </a:xfrm>
          </p:grpSpPr>
          <p:pic>
            <p:nvPicPr>
              <p:cNvPr id="8213" name="Picture 51"/>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41850" y="4480795"/>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4" name="TextBox 52"/>
              <p:cNvSpPr txBox="1">
                <a:spLocks noChangeArrowheads="1"/>
              </p:cNvSpPr>
              <p:nvPr/>
            </p:nvSpPr>
            <p:spPr bwMode="auto">
              <a:xfrm>
                <a:off x="4697412" y="4556995"/>
                <a:ext cx="18843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G</a:t>
                </a:r>
              </a:p>
            </p:txBody>
          </p:sp>
        </p:grpSp>
      </p:grpSp>
      <p:grpSp>
        <p:nvGrpSpPr>
          <p:cNvPr id="8206" name="Group 16"/>
          <p:cNvGrpSpPr>
            <a:grpSpLocks/>
          </p:cNvGrpSpPr>
          <p:nvPr/>
        </p:nvGrpSpPr>
        <p:grpSpPr bwMode="auto">
          <a:xfrm>
            <a:off x="6781800" y="2876550"/>
            <a:ext cx="1987550" cy="1905000"/>
            <a:chOff x="6781799" y="2876053"/>
            <a:chExt cx="1987551" cy="1905497"/>
          </a:xfrm>
        </p:grpSpPr>
        <p:pic>
          <p:nvPicPr>
            <p:cNvPr id="8207" name="Picture 8"/>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81799" y="2876053"/>
              <a:ext cx="1987551" cy="16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8" name="Group 8"/>
            <p:cNvGrpSpPr>
              <a:grpSpLocks/>
            </p:cNvGrpSpPr>
            <p:nvPr/>
          </p:nvGrpSpPr>
          <p:grpSpPr bwMode="auto">
            <a:xfrm>
              <a:off x="6781800" y="4476750"/>
              <a:ext cx="1987550" cy="304800"/>
              <a:chOff x="4638673" y="2445620"/>
              <a:chExt cx="2003427" cy="304800"/>
            </a:xfrm>
          </p:grpSpPr>
          <p:pic>
            <p:nvPicPr>
              <p:cNvPr id="8209" name="Picture 59"/>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38673" y="2445620"/>
                <a:ext cx="200342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0" name="TextBox 60"/>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H</a:t>
                </a:r>
              </a:p>
            </p:txBody>
          </p:sp>
        </p:grpSp>
      </p:grpSp>
      <p:sp>
        <p:nvSpPr>
          <p:cNvPr id="47" name="Rectangle 1"/>
          <p:cNvSpPr>
            <a:spLocks noChangeArrowheads="1"/>
          </p:cNvSpPr>
          <p:nvPr/>
        </p:nvSpPr>
        <p:spPr bwMode="auto">
          <a:xfrm>
            <a:off x="3698875" y="546100"/>
            <a:ext cx="1733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GB" altLang="en-US" sz="1600" dirty="0">
                <a:latin typeface="Arial" panose="020B0604020202020204" pitchFamily="34" charset="0"/>
                <a:cs typeface="Arial" panose="020B0604020202020204" pitchFamily="34" charset="0"/>
              </a:rPr>
              <a:t>Vocabulary Race</a:t>
            </a:r>
            <a:endParaRPr lang="en-US" altLang="en-US" sz="1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2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2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20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2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20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447675"/>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9219" name="Title 8"/>
          <p:cNvSpPr txBox="1">
            <a:spLocks/>
          </p:cNvSpPr>
          <p:nvPr/>
        </p:nvSpPr>
        <p:spPr bwMode="auto">
          <a:xfrm>
            <a:off x="355600" y="104775"/>
            <a:ext cx="5168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erdana" charset="0"/>
                <a:ea typeface="ＭＳ Ｐゴシック" charset="-128"/>
              </a:defRPr>
            </a:lvl1pPr>
            <a:lvl2pPr marL="742950" indent="-285750" defTabSz="457200">
              <a:defRPr>
                <a:solidFill>
                  <a:schemeClr val="tx1"/>
                </a:solidFill>
                <a:latin typeface="Verdana" charset="0"/>
                <a:ea typeface="ＭＳ Ｐゴシック" charset="-128"/>
              </a:defRPr>
            </a:lvl2pPr>
            <a:lvl3pPr marL="1143000" indent="-228600" defTabSz="457200">
              <a:defRPr>
                <a:solidFill>
                  <a:schemeClr val="tx1"/>
                </a:solidFill>
                <a:latin typeface="Verdana" charset="0"/>
                <a:ea typeface="ＭＳ Ｐゴシック" charset="-128"/>
              </a:defRPr>
            </a:lvl3pPr>
            <a:lvl4pPr marL="1600200" indent="-228600" defTabSz="457200">
              <a:defRPr>
                <a:solidFill>
                  <a:schemeClr val="tx1"/>
                </a:solidFill>
                <a:latin typeface="Verdana" charset="0"/>
                <a:ea typeface="ＭＳ Ｐゴシック" charset="-128"/>
              </a:defRPr>
            </a:lvl4pPr>
            <a:lvl5pPr marL="2057400" indent="-228600" defTabSz="457200">
              <a:defRPr>
                <a:solidFill>
                  <a:schemeClr val="tx1"/>
                </a:solidFill>
                <a:latin typeface="Verdana" charset="0"/>
                <a:ea typeface="ＭＳ Ｐゴシック" charset="-128"/>
              </a:defRPr>
            </a:lvl5pPr>
            <a:lvl6pPr marL="2514600" indent="-228600" defTabSz="457200" eaLnBrk="0" fontAlgn="base" hangingPunct="0">
              <a:spcBef>
                <a:spcPct val="0"/>
              </a:spcBef>
              <a:spcAft>
                <a:spcPct val="0"/>
              </a:spcAft>
              <a:defRPr>
                <a:solidFill>
                  <a:schemeClr val="tx1"/>
                </a:solidFill>
                <a:latin typeface="Verdana" charset="0"/>
                <a:ea typeface="ＭＳ Ｐゴシック" charset="-128"/>
              </a:defRPr>
            </a:lvl6pPr>
            <a:lvl7pPr marL="2971800" indent="-228600" defTabSz="457200" eaLnBrk="0" fontAlgn="base" hangingPunct="0">
              <a:spcBef>
                <a:spcPct val="0"/>
              </a:spcBef>
              <a:spcAft>
                <a:spcPct val="0"/>
              </a:spcAft>
              <a:defRPr>
                <a:solidFill>
                  <a:schemeClr val="tx1"/>
                </a:solidFill>
                <a:latin typeface="Verdana" charset="0"/>
                <a:ea typeface="ＭＳ Ｐゴシック" charset="-128"/>
              </a:defRPr>
            </a:lvl7pPr>
            <a:lvl8pPr marL="3429000" indent="-228600" defTabSz="457200" eaLnBrk="0" fontAlgn="base" hangingPunct="0">
              <a:spcBef>
                <a:spcPct val="0"/>
              </a:spcBef>
              <a:spcAft>
                <a:spcPct val="0"/>
              </a:spcAft>
              <a:defRPr>
                <a:solidFill>
                  <a:schemeClr val="tx1"/>
                </a:solidFill>
                <a:latin typeface="Verdana" charset="0"/>
                <a:ea typeface="ＭＳ Ｐゴシック" charset="-128"/>
              </a:defRPr>
            </a:lvl8pPr>
            <a:lvl9pPr marL="3886200" indent="-228600" defTabSz="457200" eaLnBrk="0" fontAlgn="base" hangingPunct="0">
              <a:spcBef>
                <a:spcPct val="0"/>
              </a:spcBef>
              <a:spcAft>
                <a:spcPct val="0"/>
              </a:spcAft>
              <a:defRPr>
                <a:solidFill>
                  <a:schemeClr val="tx1"/>
                </a:solidFill>
                <a:latin typeface="Verdana" charset="0"/>
                <a:ea typeface="ＭＳ Ｐゴシック" charset="-128"/>
              </a:defRPr>
            </a:lvl9pPr>
          </a:lstStyle>
          <a:p>
            <a:pPr eaLnBrk="1" hangingPunct="1"/>
            <a:r>
              <a:rPr lang="en-US" altLang="en-US" sz="1600" b="1">
                <a:solidFill>
                  <a:srgbClr val="FFFFFF"/>
                </a:solidFill>
                <a:latin typeface="Arial" charset="0"/>
              </a:rPr>
              <a:t>Part 2.0: Target Language</a:t>
            </a:r>
            <a:endParaRPr lang="en-US" altLang="en-US" sz="1400" b="1">
              <a:solidFill>
                <a:srgbClr val="FFFFFF"/>
              </a:solidFill>
              <a:latin typeface="Arial" charset="0"/>
            </a:endParaRPr>
          </a:p>
        </p:txBody>
      </p:sp>
      <p:sp>
        <p:nvSpPr>
          <p:cNvPr id="9" name="TextBox 8"/>
          <p:cNvSpPr txBox="1"/>
          <p:nvPr/>
        </p:nvSpPr>
        <p:spPr>
          <a:xfrm>
            <a:off x="5562600" y="88900"/>
            <a:ext cx="3225800" cy="246063"/>
          </a:xfrm>
          <a:prstGeom prst="rect">
            <a:avLst/>
          </a:prstGeom>
        </p:spPr>
        <p:txBody>
          <a:bodyPr lIns="0" tIns="0" rIns="0" bIns="0" anchor="ctr">
            <a:spAutoFit/>
          </a:bodyPr>
          <a:lstStyle/>
          <a:p>
            <a:pPr algn="r" defTabSz="457200" eaLnBrk="1" hangingPunct="1">
              <a:defRPr/>
            </a:pPr>
            <a:r>
              <a:rPr lang="en-US" sz="1600" dirty="0">
                <a:solidFill>
                  <a:srgbClr val="FFFFFF"/>
                </a:solidFill>
                <a:latin typeface="Arial" pitchFamily="34" charset="0"/>
                <a:ea typeface="+mj-ea"/>
                <a:cs typeface="Arial" panose="020B0604020202020204" pitchFamily="34" charset="0"/>
              </a:rPr>
              <a:t>Activity 2.1: Extension</a:t>
            </a:r>
          </a:p>
        </p:txBody>
      </p:sp>
      <p:sp>
        <p:nvSpPr>
          <p:cNvPr id="62" name="Rectangle 61"/>
          <p:cNvSpPr/>
          <p:nvPr/>
        </p:nvSpPr>
        <p:spPr>
          <a:xfrm>
            <a:off x="0" y="446088"/>
            <a:ext cx="9144000" cy="71437"/>
          </a:xfrm>
          <a:prstGeom prst="rect">
            <a:avLst/>
          </a:prstGeom>
          <a:solidFill>
            <a:srgbClr val="FF8E7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sp>
        <p:nvSpPr>
          <p:cNvPr id="63" name="Rectangle 62"/>
          <p:cNvSpPr/>
          <p:nvPr/>
        </p:nvSpPr>
        <p:spPr>
          <a:xfrm>
            <a:off x="0" y="446088"/>
            <a:ext cx="358775" cy="7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latin typeface="Arial" pitchFamily="34" charset="0"/>
              <a:cs typeface="Arial" pitchFamily="34" charset="0"/>
            </a:endParaRPr>
          </a:p>
        </p:txBody>
      </p:sp>
      <p:grpSp>
        <p:nvGrpSpPr>
          <p:cNvPr id="9223" name="Group 40"/>
          <p:cNvGrpSpPr>
            <a:grpSpLocks/>
          </p:cNvGrpSpPr>
          <p:nvPr/>
        </p:nvGrpSpPr>
        <p:grpSpPr bwMode="auto">
          <a:xfrm>
            <a:off x="358775" y="850900"/>
            <a:ext cx="1993900" cy="1895475"/>
            <a:chOff x="358775" y="850900"/>
            <a:chExt cx="1994400" cy="1895475"/>
          </a:xfrm>
        </p:grpSpPr>
        <p:pic>
          <p:nvPicPr>
            <p:cNvPr id="42" name="Picture 4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58775" y="850900"/>
              <a:ext cx="1994400" cy="1720850"/>
            </a:xfrm>
            <a:prstGeom prst="rect">
              <a:avLst/>
            </a:prstGeom>
            <a:solidFill>
              <a:schemeClr val="bg2">
                <a:lumMod val="85000"/>
              </a:schemeClr>
            </a:solidFill>
          </p:spPr>
        </p:pic>
        <p:grpSp>
          <p:nvGrpSpPr>
            <p:cNvPr id="9260" name="Group 1"/>
            <p:cNvGrpSpPr>
              <a:grpSpLocks/>
            </p:cNvGrpSpPr>
            <p:nvPr/>
          </p:nvGrpSpPr>
          <p:grpSpPr bwMode="auto">
            <a:xfrm>
              <a:off x="358775" y="2441575"/>
              <a:ext cx="1993900" cy="304800"/>
              <a:chOff x="361947" y="2450382"/>
              <a:chExt cx="1990728" cy="304800"/>
            </a:xfrm>
          </p:grpSpPr>
          <p:pic>
            <p:nvPicPr>
              <p:cNvPr id="9261" name="Picture 35"/>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361947" y="2450382"/>
                <a:ext cx="199072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2" name="TextBox 36"/>
              <p:cNvSpPr txBox="1">
                <a:spLocks noChangeArrowheads="1"/>
              </p:cNvSpPr>
              <p:nvPr/>
            </p:nvSpPr>
            <p:spPr bwMode="auto">
              <a:xfrm>
                <a:off x="402166" y="2521820"/>
                <a:ext cx="189970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A</a:t>
                </a:r>
              </a:p>
            </p:txBody>
          </p:sp>
        </p:grpSp>
      </p:grpSp>
      <p:grpSp>
        <p:nvGrpSpPr>
          <p:cNvPr id="9224" name="Group 45"/>
          <p:cNvGrpSpPr>
            <a:grpSpLocks/>
          </p:cNvGrpSpPr>
          <p:nvPr/>
        </p:nvGrpSpPr>
        <p:grpSpPr bwMode="auto">
          <a:xfrm>
            <a:off x="2498725" y="850900"/>
            <a:ext cx="1995488" cy="1895475"/>
            <a:chOff x="2503488" y="850900"/>
            <a:chExt cx="1995487" cy="1895475"/>
          </a:xfrm>
        </p:grpSpPr>
        <p:pic>
          <p:nvPicPr>
            <p:cNvPr id="9255"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03488" y="850900"/>
              <a:ext cx="1995487" cy="16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56" name="Group 2"/>
            <p:cNvGrpSpPr>
              <a:grpSpLocks/>
            </p:cNvGrpSpPr>
            <p:nvPr/>
          </p:nvGrpSpPr>
          <p:grpSpPr bwMode="auto">
            <a:xfrm>
              <a:off x="2503488" y="2441575"/>
              <a:ext cx="1995487" cy="304800"/>
              <a:chOff x="2492348" y="2445620"/>
              <a:chExt cx="1997075" cy="304800"/>
            </a:xfrm>
          </p:grpSpPr>
          <p:pic>
            <p:nvPicPr>
              <p:cNvPr id="9257" name="Picture 39"/>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2492348" y="2445620"/>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8" name="TextBox 40"/>
              <p:cNvSpPr txBox="1">
                <a:spLocks noChangeArrowheads="1"/>
              </p:cNvSpPr>
              <p:nvPr/>
            </p:nvSpPr>
            <p:spPr bwMode="auto">
              <a:xfrm>
                <a:off x="2571750" y="2521820"/>
                <a:ext cx="18542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B</a:t>
                </a:r>
              </a:p>
            </p:txBody>
          </p:sp>
        </p:grpSp>
      </p:grpSp>
      <p:grpSp>
        <p:nvGrpSpPr>
          <p:cNvPr id="9225" name="Group 51"/>
          <p:cNvGrpSpPr>
            <a:grpSpLocks/>
          </p:cNvGrpSpPr>
          <p:nvPr/>
        </p:nvGrpSpPr>
        <p:grpSpPr bwMode="auto">
          <a:xfrm>
            <a:off x="4638675" y="854075"/>
            <a:ext cx="1997075" cy="1892300"/>
            <a:chOff x="4641849" y="854667"/>
            <a:chExt cx="1997076" cy="1891708"/>
          </a:xfrm>
        </p:grpSpPr>
        <p:pic>
          <p:nvPicPr>
            <p:cNvPr id="9251"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41849" y="854667"/>
              <a:ext cx="1997075" cy="167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52" name="Group 3"/>
            <p:cNvGrpSpPr>
              <a:grpSpLocks/>
            </p:cNvGrpSpPr>
            <p:nvPr/>
          </p:nvGrpSpPr>
          <p:grpSpPr bwMode="auto">
            <a:xfrm>
              <a:off x="4641850" y="2441575"/>
              <a:ext cx="1997075" cy="304800"/>
              <a:chOff x="4641850" y="2445620"/>
              <a:chExt cx="1997075" cy="304800"/>
            </a:xfrm>
          </p:grpSpPr>
          <p:pic>
            <p:nvPicPr>
              <p:cNvPr id="9253" name="Picture 26"/>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41850" y="2445620"/>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4" name="TextBox 27"/>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C</a:t>
                </a:r>
              </a:p>
            </p:txBody>
          </p:sp>
        </p:grpSp>
      </p:grpSp>
      <p:grpSp>
        <p:nvGrpSpPr>
          <p:cNvPr id="9226" name="Group 56"/>
          <p:cNvGrpSpPr>
            <a:grpSpLocks/>
          </p:cNvGrpSpPr>
          <p:nvPr/>
        </p:nvGrpSpPr>
        <p:grpSpPr bwMode="auto">
          <a:xfrm>
            <a:off x="6781800" y="852488"/>
            <a:ext cx="1987550" cy="1893887"/>
            <a:chOff x="6781800" y="852140"/>
            <a:chExt cx="1987550" cy="1894235"/>
          </a:xfrm>
        </p:grpSpPr>
        <p:pic>
          <p:nvPicPr>
            <p:cNvPr id="9247" name="Picture 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1800" y="852140"/>
              <a:ext cx="1987550" cy="163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48" name="Group 4"/>
            <p:cNvGrpSpPr>
              <a:grpSpLocks/>
            </p:cNvGrpSpPr>
            <p:nvPr/>
          </p:nvGrpSpPr>
          <p:grpSpPr bwMode="auto">
            <a:xfrm>
              <a:off x="6781800" y="2441575"/>
              <a:ext cx="1987550" cy="304800"/>
              <a:chOff x="4638673" y="2445620"/>
              <a:chExt cx="2003427" cy="304800"/>
            </a:xfrm>
          </p:grpSpPr>
          <p:pic>
            <p:nvPicPr>
              <p:cNvPr id="9249" name="Picture 55"/>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38673" y="2445620"/>
                <a:ext cx="200342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0" name="TextBox 56"/>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D</a:t>
                </a:r>
              </a:p>
            </p:txBody>
          </p:sp>
        </p:grpSp>
      </p:grpSp>
      <p:grpSp>
        <p:nvGrpSpPr>
          <p:cNvPr id="9227" name="Group 64"/>
          <p:cNvGrpSpPr>
            <a:grpSpLocks/>
          </p:cNvGrpSpPr>
          <p:nvPr/>
        </p:nvGrpSpPr>
        <p:grpSpPr bwMode="auto">
          <a:xfrm>
            <a:off x="360363" y="2876550"/>
            <a:ext cx="1992312" cy="1905000"/>
            <a:chOff x="360363" y="2876550"/>
            <a:chExt cx="1992312" cy="1905000"/>
          </a:xfrm>
        </p:grpSpPr>
        <p:pic>
          <p:nvPicPr>
            <p:cNvPr id="9243" name="Picture 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0363" y="2876550"/>
              <a:ext cx="1992311" cy="166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44" name="Group 5"/>
            <p:cNvGrpSpPr>
              <a:grpSpLocks/>
            </p:cNvGrpSpPr>
            <p:nvPr/>
          </p:nvGrpSpPr>
          <p:grpSpPr bwMode="auto">
            <a:xfrm>
              <a:off x="360363" y="4476750"/>
              <a:ext cx="1992312" cy="304800"/>
              <a:chOff x="361947" y="4477620"/>
              <a:chExt cx="1990728" cy="304800"/>
            </a:xfrm>
          </p:grpSpPr>
          <p:pic>
            <p:nvPicPr>
              <p:cNvPr id="9245" name="Picture 43"/>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361947" y="4477620"/>
                <a:ext cx="199072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6" name="TextBox 44"/>
              <p:cNvSpPr txBox="1">
                <a:spLocks noChangeArrowheads="1"/>
              </p:cNvSpPr>
              <p:nvPr/>
            </p:nvSpPr>
            <p:spPr bwMode="auto">
              <a:xfrm>
                <a:off x="397402" y="4553820"/>
                <a:ext cx="191082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E</a:t>
                </a:r>
              </a:p>
            </p:txBody>
          </p:sp>
        </p:grpSp>
      </p:grpSp>
      <p:grpSp>
        <p:nvGrpSpPr>
          <p:cNvPr id="9228" name="Group 69"/>
          <p:cNvGrpSpPr>
            <a:grpSpLocks/>
          </p:cNvGrpSpPr>
          <p:nvPr/>
        </p:nvGrpSpPr>
        <p:grpSpPr bwMode="auto">
          <a:xfrm>
            <a:off x="2497138" y="2874963"/>
            <a:ext cx="1997075" cy="1906587"/>
            <a:chOff x="2501900" y="2874955"/>
            <a:chExt cx="1997075" cy="1906595"/>
          </a:xfrm>
        </p:grpSpPr>
        <p:pic>
          <p:nvPicPr>
            <p:cNvPr id="9239" name="Picture 7"/>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01900" y="2874955"/>
              <a:ext cx="1992080" cy="167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40" name="Group 6"/>
            <p:cNvGrpSpPr>
              <a:grpSpLocks/>
            </p:cNvGrpSpPr>
            <p:nvPr/>
          </p:nvGrpSpPr>
          <p:grpSpPr bwMode="auto">
            <a:xfrm>
              <a:off x="2501900" y="4476750"/>
              <a:ext cx="1997075" cy="304800"/>
              <a:chOff x="2501900" y="4480795"/>
              <a:chExt cx="1997075" cy="304800"/>
            </a:xfrm>
          </p:grpSpPr>
          <p:pic>
            <p:nvPicPr>
              <p:cNvPr id="9241" name="Picture 47"/>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2501900" y="4480795"/>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2" name="TextBox 48"/>
              <p:cNvSpPr txBox="1">
                <a:spLocks noChangeArrowheads="1"/>
              </p:cNvSpPr>
              <p:nvPr/>
            </p:nvSpPr>
            <p:spPr bwMode="auto">
              <a:xfrm>
                <a:off x="2542118" y="4556995"/>
                <a:ext cx="191875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F</a:t>
                </a:r>
              </a:p>
            </p:txBody>
          </p:sp>
        </p:grpSp>
      </p:grpSp>
      <p:grpSp>
        <p:nvGrpSpPr>
          <p:cNvPr id="9229" name="Group 74"/>
          <p:cNvGrpSpPr>
            <a:grpSpLocks/>
          </p:cNvGrpSpPr>
          <p:nvPr/>
        </p:nvGrpSpPr>
        <p:grpSpPr bwMode="auto">
          <a:xfrm>
            <a:off x="4640263" y="2878138"/>
            <a:ext cx="1997075" cy="1903412"/>
            <a:chOff x="4641849" y="2877477"/>
            <a:chExt cx="1997076" cy="1904073"/>
          </a:xfrm>
        </p:grpSpPr>
        <p:pic>
          <p:nvPicPr>
            <p:cNvPr id="9235" name="Picture 7"/>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41849" y="2877477"/>
              <a:ext cx="1997076" cy="163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6" name="Group 7"/>
            <p:cNvGrpSpPr>
              <a:grpSpLocks/>
            </p:cNvGrpSpPr>
            <p:nvPr/>
          </p:nvGrpSpPr>
          <p:grpSpPr bwMode="auto">
            <a:xfrm>
              <a:off x="4641850" y="4476750"/>
              <a:ext cx="1997075" cy="304800"/>
              <a:chOff x="4641850" y="4480795"/>
              <a:chExt cx="1997075" cy="304800"/>
            </a:xfrm>
          </p:grpSpPr>
          <p:pic>
            <p:nvPicPr>
              <p:cNvPr id="9237" name="Picture 51"/>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41850" y="4480795"/>
                <a:ext cx="1997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TextBox 52"/>
              <p:cNvSpPr txBox="1">
                <a:spLocks noChangeArrowheads="1"/>
              </p:cNvSpPr>
              <p:nvPr/>
            </p:nvSpPr>
            <p:spPr bwMode="auto">
              <a:xfrm>
                <a:off x="4697412" y="4556995"/>
                <a:ext cx="18843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G</a:t>
                </a:r>
              </a:p>
            </p:txBody>
          </p:sp>
        </p:grpSp>
      </p:grpSp>
      <p:grpSp>
        <p:nvGrpSpPr>
          <p:cNvPr id="9230" name="Group 79"/>
          <p:cNvGrpSpPr>
            <a:grpSpLocks/>
          </p:cNvGrpSpPr>
          <p:nvPr/>
        </p:nvGrpSpPr>
        <p:grpSpPr bwMode="auto">
          <a:xfrm>
            <a:off x="6781800" y="2876550"/>
            <a:ext cx="1987550" cy="1905000"/>
            <a:chOff x="6781799" y="2876053"/>
            <a:chExt cx="1987551" cy="1905497"/>
          </a:xfrm>
        </p:grpSpPr>
        <p:pic>
          <p:nvPicPr>
            <p:cNvPr id="9231" name="Picture 8"/>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81799" y="2876053"/>
              <a:ext cx="1987551" cy="16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2" name="Group 8"/>
            <p:cNvGrpSpPr>
              <a:grpSpLocks/>
            </p:cNvGrpSpPr>
            <p:nvPr/>
          </p:nvGrpSpPr>
          <p:grpSpPr bwMode="auto">
            <a:xfrm>
              <a:off x="6781800" y="4476750"/>
              <a:ext cx="1987550" cy="304800"/>
              <a:chOff x="4638673" y="2445620"/>
              <a:chExt cx="2003427" cy="304800"/>
            </a:xfrm>
          </p:grpSpPr>
          <p:pic>
            <p:nvPicPr>
              <p:cNvPr id="9233" name="Picture 59"/>
              <p:cNvPicPr>
                <a:picLocks/>
              </p:cNvPicPr>
              <p:nvPr/>
            </p:nvPicPr>
            <p:blipFill>
              <a:blip r:embed="rId4">
                <a:extLst>
                  <a:ext uri="{28A0092B-C50C-407E-A947-70E740481C1C}">
                    <a14:useLocalDpi xmlns:a14="http://schemas.microsoft.com/office/drawing/2010/main"/>
                  </a:ext>
                </a:extLst>
              </a:blip>
              <a:srcRect/>
              <a:stretch>
                <a:fillRect/>
              </a:stretch>
            </p:blipFill>
            <p:spPr bwMode="auto">
              <a:xfrm>
                <a:off x="4638673" y="2445620"/>
                <a:ext cx="200342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4" name="TextBox 60"/>
              <p:cNvSpPr txBox="1">
                <a:spLocks noChangeArrowheads="1"/>
              </p:cNvSpPr>
              <p:nvPr/>
            </p:nvSpPr>
            <p:spPr bwMode="auto">
              <a:xfrm>
                <a:off x="4712230" y="2521820"/>
                <a:ext cx="186001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Verdana" charset="0"/>
                    <a:ea typeface="ＭＳ Ｐゴシック" charset="-128"/>
                  </a:defRPr>
                </a:lvl1pPr>
                <a:lvl2pPr marL="742950" indent="-285750">
                  <a:defRPr>
                    <a:solidFill>
                      <a:schemeClr val="tx1"/>
                    </a:solidFill>
                    <a:latin typeface="Verdana" charset="0"/>
                    <a:ea typeface="ＭＳ Ｐゴシック" charset="-128"/>
                  </a:defRPr>
                </a:lvl2pPr>
                <a:lvl3pPr marL="1143000" indent="-228600">
                  <a:defRPr>
                    <a:solidFill>
                      <a:schemeClr val="tx1"/>
                    </a:solidFill>
                    <a:latin typeface="Verdana" charset="0"/>
                    <a:ea typeface="ＭＳ Ｐゴシック" charset="-128"/>
                  </a:defRPr>
                </a:lvl3pPr>
                <a:lvl4pPr marL="1600200" indent="-228600">
                  <a:defRPr>
                    <a:solidFill>
                      <a:schemeClr val="tx1"/>
                    </a:solidFill>
                    <a:latin typeface="Verdana" charset="0"/>
                    <a:ea typeface="ＭＳ Ｐゴシック" charset="-128"/>
                  </a:defRPr>
                </a:lvl4pPr>
                <a:lvl5pPr marL="2057400" indent="-228600">
                  <a:defRPr>
                    <a:solidFill>
                      <a:schemeClr val="tx1"/>
                    </a:solidFill>
                    <a:latin typeface="Verdana" charset="0"/>
                    <a:ea typeface="ＭＳ Ｐゴシック" charset="-128"/>
                  </a:defRPr>
                </a:lvl5pPr>
                <a:lvl6pPr marL="2514600" indent="-228600" eaLnBrk="0" fontAlgn="base" hangingPunct="0">
                  <a:spcBef>
                    <a:spcPct val="0"/>
                  </a:spcBef>
                  <a:spcAft>
                    <a:spcPct val="0"/>
                  </a:spcAft>
                  <a:defRPr>
                    <a:solidFill>
                      <a:schemeClr val="tx1"/>
                    </a:solidFill>
                    <a:latin typeface="Verdana" charset="0"/>
                    <a:ea typeface="ＭＳ Ｐゴシック" charset="-128"/>
                  </a:defRPr>
                </a:lvl6pPr>
                <a:lvl7pPr marL="2971800" indent="-228600" eaLnBrk="0" fontAlgn="base" hangingPunct="0">
                  <a:spcBef>
                    <a:spcPct val="0"/>
                  </a:spcBef>
                  <a:spcAft>
                    <a:spcPct val="0"/>
                  </a:spcAft>
                  <a:defRPr>
                    <a:solidFill>
                      <a:schemeClr val="tx1"/>
                    </a:solidFill>
                    <a:latin typeface="Verdana" charset="0"/>
                    <a:ea typeface="ＭＳ Ｐゴシック" charset="-128"/>
                  </a:defRPr>
                </a:lvl7pPr>
                <a:lvl8pPr marL="3429000" indent="-228600" eaLnBrk="0" fontAlgn="base" hangingPunct="0">
                  <a:spcBef>
                    <a:spcPct val="0"/>
                  </a:spcBef>
                  <a:spcAft>
                    <a:spcPct val="0"/>
                  </a:spcAft>
                  <a:defRPr>
                    <a:solidFill>
                      <a:schemeClr val="tx1"/>
                    </a:solidFill>
                    <a:latin typeface="Verdana" charset="0"/>
                    <a:ea typeface="ＭＳ Ｐゴシック" charset="-128"/>
                  </a:defRPr>
                </a:lvl8pPr>
                <a:lvl9pPr marL="3886200" indent="-228600" eaLnBrk="0" fontAlgn="base" hangingPunct="0">
                  <a:spcBef>
                    <a:spcPct val="0"/>
                  </a:spcBef>
                  <a:spcAft>
                    <a:spcPct val="0"/>
                  </a:spcAft>
                  <a:defRPr>
                    <a:solidFill>
                      <a:schemeClr val="tx1"/>
                    </a:solidFill>
                    <a:latin typeface="Verdana" charset="0"/>
                    <a:ea typeface="ＭＳ Ｐゴシック" charset="-128"/>
                  </a:defRPr>
                </a:lvl9pPr>
              </a:lstStyle>
              <a:p>
                <a:pPr algn="ctr" eaLnBrk="1" hangingPunct="1"/>
                <a:r>
                  <a:rPr lang="en-US" altLang="en-US" sz="1600">
                    <a:solidFill>
                      <a:srgbClr val="003359"/>
                    </a:solidFill>
                    <a:latin typeface="Arial" charset="0"/>
                  </a:rPr>
                  <a:t>H</a:t>
                </a:r>
              </a:p>
            </p:txBody>
          </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WSE Online Encounters">
      <a:dk1>
        <a:srgbClr val="003359"/>
      </a:dk1>
      <a:lt1>
        <a:sysClr val="window" lastClr="FFFFFF"/>
      </a:lt1>
      <a:dk2>
        <a:srgbClr val="003359"/>
      </a:dk2>
      <a:lt2>
        <a:srgbClr val="FFFFFF"/>
      </a:lt2>
      <a:accent1>
        <a:srgbClr val="C6EDF6"/>
      </a:accent1>
      <a:accent2>
        <a:srgbClr val="F9B1BA"/>
      </a:accent2>
      <a:accent3>
        <a:srgbClr val="64CFE9"/>
      </a:accent3>
      <a:accent4>
        <a:srgbClr val="0082A9"/>
      </a:accent4>
      <a:accent5>
        <a:srgbClr val="FF8E7E"/>
      </a:accent5>
      <a:accent6>
        <a:srgbClr val="FFC3A4"/>
      </a:accent6>
      <a:hlink>
        <a:srgbClr val="95DCFF"/>
      </a:hlink>
      <a:folHlink>
        <a:srgbClr val="E0F4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OnlIneEncounter_Levels8–11_Template</Template>
  <TotalTime>18100</TotalTime>
  <Words>6305</Words>
  <Application>Microsoft Macintosh PowerPoint</Application>
  <PresentationFormat>On-screen Show (16:9)</PresentationFormat>
  <Paragraphs>1112</Paragraphs>
  <Slides>45</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ＭＳ Ｐゴシック</vt:lpstr>
      <vt:lpstr>Verdana</vt:lpstr>
      <vt:lpstr>Wingdings</vt:lpstr>
      <vt:lpstr>Arial</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Wales-McGrath</dc:creator>
  <cp:lastModifiedBy>Fischbach, Warren</cp:lastModifiedBy>
  <cp:revision>3195</cp:revision>
  <dcterms:created xsi:type="dcterms:W3CDTF">2015-08-31T15:30:45Z</dcterms:created>
  <dcterms:modified xsi:type="dcterms:W3CDTF">2017-04-18T17:51:38Z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Application">
    <vt:lpwstr>Microsoft PowerPoint</vt:lpwstr>
  </property>
</Properties>
</file>